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32918400" cy="43891200"/>
  <p:notesSz cx="6858000" cy="9144000"/>
  <p:embeddedFontLst>
    <p:embeddedFont>
      <p:font typeface="Calibri" panose="020F0502020204030204" pitchFamily="34" charset="0"/>
      <p:regular r:id="rId8"/>
      <p:bold r:id="rId9"/>
      <p:italic r:id="rId10"/>
      <p:boldItalic r:id="rId11"/>
    </p:embeddedFont>
    <p:embeddedFont>
      <p:font typeface="Cambria Math" panose="02040503050406030204" pitchFamily="18" charset="0"/>
      <p:regular r:id="rId12"/>
    </p:embeddedFont>
    <p:embeddedFont>
      <p:font typeface="Encode Sans" pitchFamily="2" charset="77"/>
      <p:regular r:id="rId13"/>
      <p:bold r:id="rId14"/>
    </p:embeddedFont>
    <p:embeddedFont>
      <p:font typeface="Open Sans" panose="020B0606030504020204" pitchFamily="34" charset="0"/>
      <p:regular r:id="rId15"/>
      <p:bold r:id="rId16"/>
      <p:italic r:id="rId17"/>
      <p:boldItalic r:id="rId18"/>
    </p:embeddedFont>
    <p:embeddedFont>
      <p:font typeface="Quattrocento Sans" panose="020B0502050000020003"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08">
          <p15:clr>
            <a:srgbClr val="FBAE40"/>
          </p15:clr>
        </p15:guide>
        <p15:guide id="2" pos="3072">
          <p15:clr>
            <a:srgbClr val="FBAE40"/>
          </p15:clr>
        </p15:guide>
        <p15:guide id="3" pos="528">
          <p15:clr>
            <a:srgbClr val="FBAE40"/>
          </p15:clr>
        </p15:guide>
        <p15:guide id="4" pos="17160">
          <p15:clr>
            <a:srgbClr val="FBAE40"/>
          </p15:clr>
        </p15:guide>
        <p15:guide id="5" orient="horz" pos="912">
          <p15:clr>
            <a:srgbClr val="FBAE40"/>
          </p15:clr>
        </p15:guide>
        <p15:guide id="6" orient="horz" pos="3960">
          <p15:clr>
            <a:srgbClr val="C35EA4"/>
          </p15:clr>
        </p15:guide>
        <p15:guide id="7" orient="horz" pos="4224">
          <p15:clr>
            <a:srgbClr val="C35EA4"/>
          </p15:clr>
        </p15:guide>
        <p15:guide id="8" orient="horz" pos="1272">
          <p15:clr>
            <a:srgbClr val="F26B43"/>
          </p15:clr>
        </p15:guide>
        <p15:guide id="9" orient="horz" pos="2448">
          <p15:clr>
            <a:srgbClr val="F26B43"/>
          </p15:clr>
        </p15:guide>
        <p15:guide id="10" pos="20040">
          <p15:clr>
            <a:srgbClr val="FBAE40"/>
          </p15:clr>
        </p15:guide>
        <p15:guide id="11" orient="horz" pos="5232">
          <p15:clr>
            <a:srgbClr val="FBAE40"/>
          </p15:clr>
        </p15:guide>
        <p15:guide id="12" orient="horz" pos="24480">
          <p15:clr>
            <a:srgbClr val="FBAE4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ePeozuuedMpV/rcnNqwMUIWcX5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8" d="100"/>
          <a:sy n="18" d="100"/>
        </p:scale>
        <p:origin x="3656" y="480"/>
      </p:cViewPr>
      <p:guideLst>
        <p:guide orient="horz" pos="2808"/>
        <p:guide pos="3072"/>
        <p:guide pos="528"/>
        <p:guide pos="17160"/>
        <p:guide orient="horz" pos="912"/>
        <p:guide orient="horz" pos="3960"/>
        <p:guide orient="horz" pos="4224"/>
        <p:guide orient="horz" pos="1272"/>
        <p:guide orient="horz" pos="2448"/>
        <p:guide pos="20040"/>
        <p:guide orient="horz" pos="5232"/>
        <p:guide orient="horz" pos="24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8.fntdata"/><Relationship Id="rId23" Type="http://customschemas.google.com/relationships/presentationmetadata" Target="metadata"/><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24361600e24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 name="Google Shape;32;g24361600e24_1_0: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24361600e24_1_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g24361600e24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Vertical Example</a:t>
            </a:r>
            <a:endParaRPr/>
          </a:p>
        </p:txBody>
      </p:sp>
      <p:sp>
        <p:nvSpPr>
          <p:cNvPr id="40" name="Google Shape;40;g24361600e24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4361600e24_1_41: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g24361600e24_1_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Vertical Example</a:t>
            </a:r>
            <a:endParaRPr/>
          </a:p>
        </p:txBody>
      </p:sp>
      <p:sp>
        <p:nvSpPr>
          <p:cNvPr id="76" name="Google Shape;76;g24361600e24_1_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361600e24_1_75: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4361600e24_1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12" name="Google Shape;112;g24361600e24_1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361600e24_1_82: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4361600e24_1_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21" name="Google Shape;121;g24361600e24_1_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5"/>
        <p:cNvGrpSpPr/>
        <p:nvPr/>
      </p:nvGrpSpPr>
      <p:grpSpPr>
        <a:xfrm>
          <a:off x="0" y="0"/>
          <a:ext cx="0" cy="0"/>
          <a:chOff x="0" y="0"/>
          <a:chExt cx="0" cy="0"/>
        </a:xfrm>
      </p:grpSpPr>
      <p:sp>
        <p:nvSpPr>
          <p:cNvPr id="16" name="Google Shape;16;p6"/>
          <p:cNvSpPr/>
          <p:nvPr/>
        </p:nvSpPr>
        <p:spPr>
          <a:xfrm>
            <a:off x="0" y="0"/>
            <a:ext cx="32918400" cy="577968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7" name="Google Shape;17;p6"/>
          <p:cNvSpPr/>
          <p:nvPr/>
        </p:nvSpPr>
        <p:spPr>
          <a:xfrm>
            <a:off x="0" y="39992171"/>
            <a:ext cx="32918400" cy="3933221"/>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18" name="Google Shape;18;p6"/>
          <p:cNvPicPr preferRelativeResize="0"/>
          <p:nvPr/>
        </p:nvPicPr>
        <p:blipFill rotWithShape="1">
          <a:blip r:embed="rId2">
            <a:alphaModFix/>
          </a:blip>
          <a:srcRect r="86143"/>
          <a:stretch/>
        </p:blipFill>
        <p:spPr>
          <a:xfrm>
            <a:off x="-101600" y="1476673"/>
            <a:ext cx="4575630" cy="2860526"/>
          </a:xfrm>
          <a:prstGeom prst="rect">
            <a:avLst/>
          </a:prstGeom>
          <a:noFill/>
          <a:ln>
            <a:noFill/>
          </a:ln>
        </p:spPr>
      </p:pic>
      <p:sp>
        <p:nvSpPr>
          <p:cNvPr id="19" name="Google Shape;19;p6"/>
          <p:cNvSpPr/>
          <p:nvPr/>
        </p:nvSpPr>
        <p:spPr>
          <a:xfrm>
            <a:off x="-1" y="5705015"/>
            <a:ext cx="33020001" cy="1498444"/>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0" name="Google Shape;20;p6" descr="A close up of a logo&#10;&#10;Description automatically generated"/>
          <p:cNvPicPr preferRelativeResize="0"/>
          <p:nvPr/>
        </p:nvPicPr>
        <p:blipFill rotWithShape="1">
          <a:blip r:embed="rId3">
            <a:alphaModFix/>
          </a:blip>
          <a:srcRect/>
          <a:stretch/>
        </p:blipFill>
        <p:spPr>
          <a:xfrm>
            <a:off x="28023354" y="42255810"/>
            <a:ext cx="4895045" cy="1635390"/>
          </a:xfrm>
          <a:prstGeom prst="rect">
            <a:avLst/>
          </a:prstGeom>
          <a:noFill/>
          <a:ln>
            <a:noFill/>
          </a:ln>
        </p:spPr>
      </p:pic>
      <p:pic>
        <p:nvPicPr>
          <p:cNvPr id="21" name="Google Shape;21;p6"/>
          <p:cNvPicPr preferRelativeResize="0"/>
          <p:nvPr/>
        </p:nvPicPr>
        <p:blipFill rotWithShape="1">
          <a:blip r:embed="rId4">
            <a:alphaModFix/>
          </a:blip>
          <a:srcRect/>
          <a:stretch/>
        </p:blipFill>
        <p:spPr>
          <a:xfrm>
            <a:off x="878112" y="41206605"/>
            <a:ext cx="5754916" cy="16353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3824">
          <p15:clr>
            <a:srgbClr val="FBAE40"/>
          </p15:clr>
        </p15:guide>
        <p15:guide id="2" pos="103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2"/>
        <p:cNvGrpSpPr/>
        <p:nvPr/>
      </p:nvGrpSpPr>
      <p:grpSpPr>
        <a:xfrm>
          <a:off x="0" y="0"/>
          <a:ext cx="0" cy="0"/>
          <a:chOff x="0" y="0"/>
          <a:chExt cx="0" cy="0"/>
        </a:xfrm>
      </p:grpSpPr>
      <p:sp>
        <p:nvSpPr>
          <p:cNvPr id="23" name="Google Shape;23;p7"/>
          <p:cNvSpPr/>
          <p:nvPr/>
        </p:nvSpPr>
        <p:spPr>
          <a:xfrm>
            <a:off x="0" y="0"/>
            <a:ext cx="32918400" cy="577968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4" name="Google Shape;24;p7"/>
          <p:cNvSpPr/>
          <p:nvPr/>
        </p:nvSpPr>
        <p:spPr>
          <a:xfrm>
            <a:off x="0" y="39992171"/>
            <a:ext cx="32918400" cy="3933221"/>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5" name="Google Shape;25;p7"/>
          <p:cNvPicPr preferRelativeResize="0"/>
          <p:nvPr/>
        </p:nvPicPr>
        <p:blipFill rotWithShape="1">
          <a:blip r:embed="rId2">
            <a:alphaModFix/>
          </a:blip>
          <a:srcRect/>
          <a:stretch/>
        </p:blipFill>
        <p:spPr>
          <a:xfrm>
            <a:off x="-101601" y="1476673"/>
            <a:ext cx="33020001" cy="2860526"/>
          </a:xfrm>
          <a:prstGeom prst="rect">
            <a:avLst/>
          </a:prstGeom>
          <a:noFill/>
          <a:ln>
            <a:noFill/>
          </a:ln>
        </p:spPr>
      </p:pic>
      <p:sp>
        <p:nvSpPr>
          <p:cNvPr id="26" name="Google Shape;26;p7"/>
          <p:cNvSpPr txBox="1"/>
          <p:nvPr/>
        </p:nvSpPr>
        <p:spPr>
          <a:xfrm>
            <a:off x="29285569" y="1706607"/>
            <a:ext cx="3734432" cy="24006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0"/>
              <a:buFont typeface="Arial"/>
              <a:buNone/>
            </a:pPr>
            <a:r>
              <a:rPr lang="en-US" sz="15000" b="1" i="1" u="none" strike="noStrike" cap="none">
                <a:solidFill>
                  <a:schemeClr val="lt1"/>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27" name="Google Shape;27;p7"/>
          <p:cNvSpPr/>
          <p:nvPr/>
        </p:nvSpPr>
        <p:spPr>
          <a:xfrm>
            <a:off x="-1" y="5705015"/>
            <a:ext cx="33020001" cy="1498444"/>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8" name="Google Shape;28;p7" descr="A close up of a logo&#10;&#10;Description automatically generated"/>
          <p:cNvPicPr preferRelativeResize="0"/>
          <p:nvPr/>
        </p:nvPicPr>
        <p:blipFill rotWithShape="1">
          <a:blip r:embed="rId3">
            <a:alphaModFix/>
          </a:blip>
          <a:srcRect/>
          <a:stretch/>
        </p:blipFill>
        <p:spPr>
          <a:xfrm>
            <a:off x="28023354" y="42255810"/>
            <a:ext cx="4895045" cy="1635390"/>
          </a:xfrm>
          <a:prstGeom prst="rect">
            <a:avLst/>
          </a:prstGeom>
          <a:noFill/>
          <a:ln>
            <a:noFill/>
          </a:ln>
        </p:spPr>
      </p:pic>
      <p:pic>
        <p:nvPicPr>
          <p:cNvPr id="29" name="Google Shape;29;p7"/>
          <p:cNvPicPr preferRelativeResize="0"/>
          <p:nvPr/>
        </p:nvPicPr>
        <p:blipFill rotWithShape="1">
          <a:blip r:embed="rId4">
            <a:alphaModFix/>
          </a:blip>
          <a:srcRect/>
          <a:stretch/>
        </p:blipFill>
        <p:spPr>
          <a:xfrm>
            <a:off x="878112" y="41206605"/>
            <a:ext cx="5754916" cy="16353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3824">
          <p15:clr>
            <a:srgbClr val="FBAE40"/>
          </p15:clr>
        </p15:guide>
        <p15:guide id="2" pos="1036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2263140" y="2336810"/>
            <a:ext cx="28392120" cy="84836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5840"/>
              <a:buFont typeface="Calibri"/>
              <a:buNone/>
              <a:defRPr sz="15839"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2263140" y="11684000"/>
            <a:ext cx="28392120" cy="27848563"/>
          </a:xfrm>
          <a:prstGeom prst="rect">
            <a:avLst/>
          </a:prstGeom>
          <a:noFill/>
          <a:ln>
            <a:noFill/>
          </a:ln>
        </p:spPr>
        <p:txBody>
          <a:bodyPr spcFirstLastPara="1" wrap="square" lIns="91425" tIns="45700" rIns="91425" bIns="45700" anchor="t" anchorCtr="0">
            <a:normAutofit/>
          </a:bodyPr>
          <a:lstStyle>
            <a:lvl1pPr marL="457200" marR="0" lvl="0" indent="-868680" algn="l" rtl="0">
              <a:lnSpc>
                <a:spcPct val="90000"/>
              </a:lnSpc>
              <a:spcBef>
                <a:spcPts val="3600"/>
              </a:spcBef>
              <a:spcAft>
                <a:spcPts val="0"/>
              </a:spcAft>
              <a:buClr>
                <a:schemeClr val="dk1"/>
              </a:buClr>
              <a:buSzPts val="10080"/>
              <a:buFont typeface="Arial"/>
              <a:buChar char="•"/>
              <a:defRPr sz="10080" b="0" i="0" u="none" strike="noStrike" cap="none">
                <a:solidFill>
                  <a:schemeClr val="dk1"/>
                </a:solidFill>
                <a:latin typeface="Calibri"/>
                <a:ea typeface="Calibri"/>
                <a:cs typeface="Calibri"/>
                <a:sym typeface="Calibri"/>
              </a:defRPr>
            </a:lvl1pPr>
            <a:lvl2pPr marL="914400" marR="0" lvl="1" indent="-777240" algn="l" rtl="0">
              <a:lnSpc>
                <a:spcPct val="90000"/>
              </a:lnSpc>
              <a:spcBef>
                <a:spcPts val="18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2pPr>
            <a:lvl3pPr marL="1371600" marR="0" lvl="2" indent="-685800" algn="l" rtl="0">
              <a:lnSpc>
                <a:spcPct val="90000"/>
              </a:lnSpc>
              <a:spcBef>
                <a:spcPts val="18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3pPr>
            <a:lvl4pPr marL="1828800" marR="0" lvl="3" indent="-640080"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4pPr>
            <a:lvl5pPr marL="2286000" marR="0" lvl="4"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5pPr>
            <a:lvl6pPr marL="2743200" marR="0" lvl="5"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6pPr>
            <a:lvl7pPr marL="3200400" marR="0" lvl="6"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7pPr>
            <a:lvl8pPr marL="3657600" marR="0" lvl="7"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8pPr>
            <a:lvl9pPr marL="4114800" marR="0" lvl="8"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dt" idx="10"/>
          </p:nvPr>
        </p:nvSpPr>
        <p:spPr>
          <a:xfrm>
            <a:off x="2263140" y="40680650"/>
            <a:ext cx="7406640" cy="233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ftr" idx="11"/>
          </p:nvPr>
        </p:nvSpPr>
        <p:spPr>
          <a:xfrm>
            <a:off x="10904220" y="40680650"/>
            <a:ext cx="11109960" cy="23368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
          <p:cNvSpPr txBox="1">
            <a:spLocks noGrp="1"/>
          </p:cNvSpPr>
          <p:nvPr>
            <p:ph type="sldNum" idx="12"/>
          </p:nvPr>
        </p:nvSpPr>
        <p:spPr>
          <a:xfrm>
            <a:off x="23248620" y="40680650"/>
            <a:ext cx="7406640" cy="2336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ashington.edu/brand/graphic-elements/font-downloa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3"/>
        <p:cNvGrpSpPr/>
        <p:nvPr/>
      </p:nvGrpSpPr>
      <p:grpSpPr>
        <a:xfrm>
          <a:off x="0" y="0"/>
          <a:ext cx="0" cy="0"/>
          <a:chOff x="0" y="0"/>
          <a:chExt cx="0" cy="0"/>
        </a:xfrm>
      </p:grpSpPr>
      <p:sp>
        <p:nvSpPr>
          <p:cNvPr id="34" name="Google Shape;34;g24361600e24_1_0"/>
          <p:cNvSpPr txBox="1"/>
          <p:nvPr/>
        </p:nvSpPr>
        <p:spPr>
          <a:xfrm>
            <a:off x="5349375" y="1175050"/>
            <a:ext cx="22900200" cy="378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chemeClr val="lt1"/>
                </a:solidFill>
                <a:latin typeface="Encode Sans"/>
                <a:ea typeface="Encode Sans"/>
                <a:cs typeface="Encode Sans"/>
                <a:sym typeface="Encode Sans"/>
              </a:rPr>
              <a:t>INSTRUCTIONS FOR CREATING A PORTRAIT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chemeClr val="lt1"/>
                </a:solidFill>
                <a:latin typeface="Encode Sans"/>
                <a:ea typeface="Encode Sans"/>
                <a:cs typeface="Encode Sans"/>
                <a:sym typeface="Encode Sans"/>
              </a:rPr>
              <a:t>POSTER FOR THE 2023 ENGINE CAPSTONE SHOWCASE</a:t>
            </a:r>
            <a:endParaRPr sz="1400" b="0" i="0" u="none" strike="noStrike" cap="none">
              <a:solidFill>
                <a:srgbClr val="000000"/>
              </a:solidFill>
              <a:latin typeface="Arial"/>
              <a:ea typeface="Arial"/>
              <a:cs typeface="Arial"/>
              <a:sym typeface="Arial"/>
            </a:endParaRPr>
          </a:p>
        </p:txBody>
      </p:sp>
      <p:sp>
        <p:nvSpPr>
          <p:cNvPr id="35" name="Google Shape;35;g24361600e24_1_0"/>
          <p:cNvSpPr txBox="1"/>
          <p:nvPr/>
        </p:nvSpPr>
        <p:spPr>
          <a:xfrm>
            <a:off x="5349369" y="6084805"/>
            <a:ext cx="294894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QUESTIONS?  </a:t>
            </a:r>
            <a:r>
              <a:rPr lang="en-US" sz="4000" b="1" i="0" u="none" strike="noStrike" cap="none">
                <a:solidFill>
                  <a:schemeClr val="lt1"/>
                </a:solidFill>
                <a:latin typeface="Encode Sans"/>
                <a:ea typeface="Encode Sans"/>
                <a:cs typeface="Encode Sans"/>
                <a:sym typeface="Encode Sans"/>
              </a:rPr>
              <a:t>EMAIL:  PR_TEAM@ECE.UW.EDU </a:t>
            </a:r>
            <a:endParaRPr sz="1400" b="0" i="0" u="none" strike="noStrike" cap="none">
              <a:solidFill>
                <a:srgbClr val="000000"/>
              </a:solidFill>
              <a:latin typeface="Arial"/>
              <a:ea typeface="Arial"/>
              <a:cs typeface="Arial"/>
              <a:sym typeface="Arial"/>
            </a:endParaRPr>
          </a:p>
        </p:txBody>
      </p:sp>
      <p:sp>
        <p:nvSpPr>
          <p:cNvPr id="36" name="Google Shape;36;g24361600e24_1_0"/>
          <p:cNvSpPr txBox="1"/>
          <p:nvPr/>
        </p:nvSpPr>
        <p:spPr>
          <a:xfrm>
            <a:off x="1166239" y="8793521"/>
            <a:ext cx="30585900" cy="28984817"/>
          </a:xfrm>
          <a:prstGeom prst="rect">
            <a:avLst/>
          </a:prstGeom>
          <a:noFill/>
          <a:ln>
            <a:noFill/>
          </a:ln>
        </p:spPr>
        <p:txBody>
          <a:bodyPr spcFirstLastPara="1" wrap="square" lIns="91425" tIns="45700" rIns="91425" bIns="45700" anchor="t" anchorCtr="0">
            <a:spAutoFit/>
          </a:bodyPr>
          <a:lstStyle/>
          <a:p>
            <a:pPr marL="1143000" marR="0" lvl="0" indent="-1143000" algn="l" rtl="0">
              <a:lnSpc>
                <a:spcPct val="100000"/>
              </a:lnSpc>
              <a:spcBef>
                <a:spcPts val="0"/>
              </a:spcBef>
              <a:spcAft>
                <a:spcPts val="0"/>
              </a:spcAft>
              <a:buClr>
                <a:schemeClr val="dk1"/>
              </a:buClr>
              <a:buSzPts val="8000"/>
              <a:buFont typeface="Arial"/>
              <a:buAutoNum type="arabicPeriod"/>
            </a:pPr>
            <a:r>
              <a:rPr lang="en-US" sz="7000" b="1" i="0" u="none" strike="noStrike" cap="none">
                <a:solidFill>
                  <a:srgbClr val="33006F"/>
                </a:solidFill>
                <a:latin typeface="Encode Sans"/>
                <a:ea typeface="Encode Sans"/>
                <a:cs typeface="Encode Sans"/>
                <a:sym typeface="Encode Sans"/>
              </a:rPr>
              <a:t>DOWNLOAD (.PPTX) AND VIEW THE EXAMPLE AND </a:t>
            </a:r>
            <a:endParaRPr/>
          </a:p>
          <a:p>
            <a:pPr marL="0" marR="0" lvl="0" indent="0" algn="l" rtl="0">
              <a:lnSpc>
                <a:spcPct val="100000"/>
              </a:lnSpc>
              <a:spcBef>
                <a:spcPts val="0"/>
              </a:spcBef>
              <a:spcAft>
                <a:spcPts val="0"/>
              </a:spcAft>
              <a:buNone/>
            </a:pPr>
            <a:r>
              <a:rPr lang="en-US" sz="7000" b="1" i="0" u="none" strike="noStrike" cap="none">
                <a:solidFill>
                  <a:srgbClr val="33006F"/>
                </a:solidFill>
                <a:latin typeface="Encode Sans"/>
                <a:ea typeface="Encode Sans"/>
                <a:cs typeface="Encode Sans"/>
                <a:sym typeface="Encode Sans"/>
              </a:rPr>
              <a:t>BLANK SLIDE TEMPLATES</a:t>
            </a:r>
            <a:endParaRPr sz="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0"/>
              <a:buFont typeface="Arial"/>
              <a:buNone/>
            </a:pPr>
            <a:r>
              <a:rPr lang="en-US" sz="5200" b="1" i="0" u="none" strike="noStrike" cap="none">
                <a:solidFill>
                  <a:srgbClr val="B7A57A"/>
                </a:solidFill>
                <a:latin typeface="Encode Sans"/>
                <a:ea typeface="Encode Sans"/>
                <a:cs typeface="Encode Sans"/>
                <a:sym typeface="Encode Sans"/>
              </a:rPr>
              <a:t>Open in PowerPoint and navigate them using the slide thumbnails on the left.</a:t>
            </a:r>
            <a:endParaRPr sz="52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endParaRPr sz="56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r>
              <a:rPr lang="en-US" sz="7000" b="1" i="0" u="none" strike="noStrike" cap="none">
                <a:solidFill>
                  <a:schemeClr val="dk1"/>
                </a:solidFill>
                <a:latin typeface="Encode Sans"/>
                <a:ea typeface="Encode Sans"/>
                <a:cs typeface="Encode Sans"/>
                <a:sym typeface="Encode Sans"/>
              </a:rPr>
              <a:t>2. </a:t>
            </a:r>
            <a:r>
              <a:rPr lang="en-US" sz="7000" b="1" i="0" u="none" strike="noStrike" cap="none">
                <a:solidFill>
                  <a:srgbClr val="33006F"/>
                </a:solidFill>
                <a:latin typeface="Encode Sans"/>
                <a:ea typeface="Encode Sans"/>
                <a:cs typeface="Encode Sans"/>
                <a:sym typeface="Encode Sans"/>
              </a:rPr>
              <a:t>WE’VE COPIED THE BLANK TEMPLATES TO NEW SLIDES (4) and (5) FOR YOU TO BEGIN CREATING THE POSTER OF YOUR CHOICE.</a:t>
            </a:r>
            <a:r>
              <a:rPr lang="en-US" sz="7800" b="1" i="0" u="none" strike="noStrike" cap="none">
                <a:solidFill>
                  <a:srgbClr val="33006F"/>
                </a:solidFill>
                <a:latin typeface="Encode Sans"/>
                <a:ea typeface="Encode Sans"/>
                <a:cs typeface="Encode Sans"/>
                <a:sym typeface="Encode Sans"/>
              </a:rPr>
              <a:t> </a:t>
            </a:r>
            <a:endParaRPr sz="7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8000"/>
              <a:buFont typeface="Arial"/>
              <a:buNone/>
            </a:pPr>
            <a:r>
              <a:rPr lang="en-US" sz="5200" b="1" i="0" u="none" strike="noStrike" cap="none">
                <a:solidFill>
                  <a:srgbClr val="B7A57A"/>
                </a:solidFill>
                <a:latin typeface="Encode Sans"/>
                <a:ea typeface="Encode Sans"/>
                <a:cs typeface="Encode Sans"/>
                <a:sym typeface="Encode Sans"/>
              </a:rPr>
              <a:t>If you’d like to create different versions of your poster, right click and choose “DUPLICATE SLIDE” in PowerPoint.</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chemeClr val="dk1"/>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endParaRPr sz="50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3. TO DISPLAY GUIDES:</a:t>
            </a:r>
            <a:r>
              <a:rPr lang="en-US" sz="7000" b="1" i="0" u="none" strike="noStrike" cap="none">
                <a:solidFill>
                  <a:srgbClr val="B7A57A"/>
                </a:solidFill>
                <a:latin typeface="Encode Sans"/>
                <a:ea typeface="Encode Sans"/>
                <a:cs typeface="Encode Sans"/>
                <a:sym typeface="Encode Sans"/>
              </a:rPr>
              <a:t> </a:t>
            </a:r>
            <a:r>
              <a:rPr lang="en-US" sz="5200" b="1" i="0" u="none" strike="noStrike" cap="none">
                <a:solidFill>
                  <a:srgbClr val="B7A57A"/>
                </a:solidFill>
                <a:latin typeface="Encode Sans"/>
                <a:ea typeface="Encode Sans"/>
                <a:cs typeface="Encode Sans"/>
                <a:sym typeface="Encode Sans"/>
              </a:rPr>
              <a:t>Select VIEW - GUIDES in the PowerPoint top menu bar.</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chemeClr val="dk1"/>
              </a:buClr>
              <a:buSzPts val="2000"/>
              <a:buFont typeface="Arial"/>
              <a:buNone/>
            </a:pPr>
            <a:endParaRPr sz="4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4. WHEN FINISHED, SAVE AS BOTH .PPTX and PDF files</a:t>
            </a:r>
            <a:endParaRPr sz="70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endParaRPr sz="16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5. SUBMIT YOUR FINISHED POSTER FILES TO THE FOLLOWING GOOGLE DRIVE:</a:t>
            </a:r>
            <a:r>
              <a:rPr lang="en-US" sz="7000" b="1" i="0" u="none" strike="noStrike" cap="none">
                <a:solidFill>
                  <a:srgbClr val="B7A57A"/>
                </a:solidFill>
                <a:latin typeface="Encode Sans"/>
                <a:ea typeface="Encode Sans"/>
                <a:cs typeface="Encode Sans"/>
                <a:sym typeface="Encode Sans"/>
              </a:rPr>
              <a:t> </a:t>
            </a:r>
            <a:endParaRPr/>
          </a:p>
          <a:p>
            <a:pPr marL="0" marR="0" lvl="0" indent="0" algn="l" rtl="0">
              <a:lnSpc>
                <a:spcPct val="150000"/>
              </a:lnSpc>
              <a:spcBef>
                <a:spcPts val="0"/>
              </a:spcBef>
              <a:spcAft>
                <a:spcPts val="0"/>
              </a:spcAft>
              <a:buClr>
                <a:schemeClr val="dk1"/>
              </a:buClr>
              <a:buSzPts val="8000"/>
              <a:buFont typeface="Arial"/>
              <a:buNone/>
            </a:pPr>
            <a:r>
              <a:rPr lang="en-US" sz="5000" b="1" i="0" u="none" strike="noStrike" cap="none">
                <a:solidFill>
                  <a:srgbClr val="B7A57A"/>
                </a:solidFill>
                <a:latin typeface="Encode Sans"/>
                <a:ea typeface="Encode Sans"/>
                <a:cs typeface="Encode Sans"/>
                <a:sym typeface="Encode Sans"/>
              </a:rPr>
              <a:t>(https://drive.google.com/drive/folders/1bsnszMeNGgoWdyr6cavJjHDw-vO99L--?usp=share_link)</a:t>
            </a:r>
            <a:endParaRPr sz="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0"/>
              <a:buFont typeface="Arial"/>
              <a:buNone/>
            </a:pPr>
            <a:endParaRPr sz="5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6. IMPORTANT!!  </a:t>
            </a:r>
            <a:r>
              <a:rPr lang="en-US" sz="7000" b="1" i="0" u="sng" strike="noStrike" cap="none">
                <a:solidFill>
                  <a:srgbClr val="33006F"/>
                </a:solidFill>
                <a:latin typeface="Encode Sans"/>
                <a:ea typeface="Encode Sans"/>
                <a:cs typeface="Encode Sans"/>
                <a:sym typeface="Encode Sans"/>
              </a:rPr>
              <a:t>DO NOT </a:t>
            </a:r>
            <a:r>
              <a:rPr lang="en-US" sz="7000" b="1" i="0" u="none" strike="noStrike" cap="none">
                <a:solidFill>
                  <a:srgbClr val="33006F"/>
                </a:solidFill>
                <a:latin typeface="Encode Sans"/>
                <a:ea typeface="Encode Sans"/>
                <a:cs typeface="Encode Sans"/>
                <a:sym typeface="Encode Sans"/>
              </a:rPr>
              <a:t>CHOOSE TO ‘OPEN WITH GOOGLE SLIDES’</a:t>
            </a:r>
            <a:endParaRPr sz="70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6000"/>
              <a:buFont typeface="Arial"/>
              <a:buNone/>
            </a:pPr>
            <a:r>
              <a:rPr lang="en-US" sz="5200" b="1" i="0" u="none" strike="noStrike" cap="none">
                <a:solidFill>
                  <a:srgbClr val="B7A57A"/>
                </a:solidFill>
                <a:latin typeface="Encode Sans"/>
                <a:ea typeface="Encode Sans"/>
                <a:cs typeface="Encode Sans"/>
                <a:sym typeface="Encode Sans"/>
              </a:rPr>
              <a:t>Your poster template will not be formatted properly. Download this file first and open/work within PowerPoint.</a:t>
            </a:r>
            <a:endParaRPr sz="52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2400"/>
              <a:buFont typeface="Arial"/>
              <a:buNone/>
            </a:pPr>
            <a:endParaRPr sz="2400" b="1" i="0" u="none" strike="noStrike" cap="none">
              <a:solidFill>
                <a:schemeClr val="dk1"/>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4000"/>
              <a:buFont typeface="Arial"/>
              <a:buNone/>
            </a:pPr>
            <a:r>
              <a:rPr lang="en-US" sz="4000" b="1" i="0" u="none" strike="noStrike" cap="none">
                <a:solidFill>
                  <a:schemeClr val="dk1"/>
                </a:solidFill>
                <a:latin typeface="Encode Sans"/>
                <a:ea typeface="Encode Sans"/>
                <a:cs typeface="Encode Sans"/>
                <a:sym typeface="Encode Sans"/>
              </a:rPr>
              <a:t>*PREFERRED FONTS ARE USED IN THIS SAMPLE PRESENTATION: “ENCODE SANS” FOR TITLES AND “OPEN SANS” FOR BODY TEXT – These can be downloaded and installed on your computer for free here: </a:t>
            </a:r>
            <a:r>
              <a:rPr lang="en-US" sz="4000" b="0" i="0" u="sng" strike="noStrike" cap="none">
                <a:solidFill>
                  <a:schemeClr val="hlink"/>
                </a:solidFill>
                <a:latin typeface="Calibri"/>
                <a:ea typeface="Calibri"/>
                <a:cs typeface="Calibri"/>
                <a:sym typeface="Calibri"/>
                <a:hlinkClick r:id="rId4"/>
              </a:rPr>
              <a:t>https://www.washington.edu/brand/graphic-elements/font-download/</a:t>
            </a:r>
            <a:endParaRPr sz="40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4800"/>
              <a:buFont typeface="Arial"/>
              <a:buNone/>
            </a:pPr>
            <a:endParaRPr sz="66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6000"/>
              <a:buFont typeface="Arial"/>
              <a:buNone/>
            </a:pPr>
            <a:endParaRPr sz="6000" b="1" i="0" u="none" strike="noStrike" cap="none">
              <a:solidFill>
                <a:srgbClr val="B7A57A"/>
              </a:solidFill>
              <a:latin typeface="Encode Sans"/>
              <a:ea typeface="Encode Sans"/>
              <a:cs typeface="Encode Sans"/>
              <a:sym typeface="Encod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41"/>
        <p:cNvGrpSpPr/>
        <p:nvPr/>
      </p:nvGrpSpPr>
      <p:grpSpPr>
        <a:xfrm>
          <a:off x="0" y="0"/>
          <a:ext cx="0" cy="0"/>
          <a:chOff x="0" y="0"/>
          <a:chExt cx="0" cy="0"/>
        </a:xfrm>
      </p:grpSpPr>
      <p:sp>
        <p:nvSpPr>
          <p:cNvPr id="42" name="Google Shape;42;g24361600e24_1_7"/>
          <p:cNvSpPr txBox="1"/>
          <p:nvPr/>
        </p:nvSpPr>
        <p:spPr>
          <a:xfrm>
            <a:off x="1450488" y="9100084"/>
            <a:ext cx="12609000" cy="30144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Large Hadron Collider (LHC) is the largest particle collider in the world. Physicists are interested in observing rare events by colliding two high energy particle beams.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An upcoming upgrade to the detector will substantially increase the amount of collisions per second.</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New technologies are being developed to cope with the substantial increase in particle flux.</a:t>
            </a:r>
            <a:endParaRPr sz="1400" b="0" i="0" u="none" strike="noStrike" cap="none">
              <a:solidFill>
                <a:srgbClr val="000000"/>
              </a:solidFill>
              <a:latin typeface="Arial"/>
              <a:ea typeface="Arial"/>
              <a:cs typeface="Arial"/>
              <a:sym typeface="Arial"/>
            </a:endParaRPr>
          </a:p>
        </p:txBody>
      </p:sp>
      <p:sp>
        <p:nvSpPr>
          <p:cNvPr id="43" name="Google Shape;43;g24361600e24_1_7"/>
          <p:cNvSpPr/>
          <p:nvPr/>
        </p:nvSpPr>
        <p:spPr>
          <a:xfrm>
            <a:off x="1450488" y="7831100"/>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The Large Hardon Collider</a:t>
            </a:r>
            <a:endParaRPr sz="1400" b="0" i="0" u="none" strike="noStrike" cap="none">
              <a:solidFill>
                <a:srgbClr val="000000"/>
              </a:solidFill>
              <a:latin typeface="Arial"/>
              <a:ea typeface="Arial"/>
              <a:cs typeface="Arial"/>
              <a:sym typeface="Arial"/>
            </a:endParaRPr>
          </a:p>
        </p:txBody>
      </p:sp>
      <p:sp>
        <p:nvSpPr>
          <p:cNvPr id="44" name="Google Shape;44;g24361600e24_1_7"/>
          <p:cNvSpPr txBox="1"/>
          <p:nvPr/>
        </p:nvSpPr>
        <p:spPr>
          <a:xfrm>
            <a:off x="1450488" y="14391997"/>
            <a:ext cx="6331500" cy="38610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developing an FPGA emulator of the LHC RD53A chip.</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is able to recreate accurate hit signatures without actually being exposed to radiation, greatly simplifying its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can be used for stress testing and can easily be reconfigured to target specific test cases.</a:t>
            </a:r>
            <a:endParaRPr sz="1400" b="0" i="0" u="none" strike="noStrike" cap="none">
              <a:solidFill>
                <a:srgbClr val="000000"/>
              </a:solidFill>
              <a:latin typeface="Arial"/>
              <a:ea typeface="Arial"/>
              <a:cs typeface="Arial"/>
              <a:sym typeface="Arial"/>
            </a:endParaRPr>
          </a:p>
        </p:txBody>
      </p:sp>
      <p:sp>
        <p:nvSpPr>
          <p:cNvPr id="45" name="Google Shape;45;g24361600e24_1_7"/>
          <p:cNvSpPr/>
          <p:nvPr/>
        </p:nvSpPr>
        <p:spPr>
          <a:xfrm>
            <a:off x="1514361" y="12919524"/>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RD53A Emulator</a:t>
            </a:r>
            <a:endParaRPr sz="1400" b="0" i="0" u="none" strike="noStrike" cap="none">
              <a:solidFill>
                <a:srgbClr val="000000"/>
              </a:solidFill>
              <a:latin typeface="Arial"/>
              <a:ea typeface="Arial"/>
              <a:cs typeface="Arial"/>
              <a:sym typeface="Arial"/>
            </a:endParaRPr>
          </a:p>
        </p:txBody>
      </p:sp>
      <p:sp>
        <p:nvSpPr>
          <p:cNvPr id="46" name="Google Shape;46;g24361600e24_1_7"/>
          <p:cNvSpPr/>
          <p:nvPr/>
        </p:nvSpPr>
        <p:spPr>
          <a:xfrm>
            <a:off x="1514361" y="19658625"/>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Emulator Features</a:t>
            </a:r>
            <a:endParaRPr sz="1400" b="0" i="0" u="none" strike="noStrike" cap="none">
              <a:solidFill>
                <a:srgbClr val="000000"/>
              </a:solidFill>
              <a:latin typeface="Arial"/>
              <a:ea typeface="Arial"/>
              <a:cs typeface="Arial"/>
              <a:sym typeface="Arial"/>
            </a:endParaRPr>
          </a:p>
        </p:txBody>
      </p:sp>
      <p:pic>
        <p:nvPicPr>
          <p:cNvPr id="47" name="Google Shape;47;g24361600e24_1_7"/>
          <p:cNvPicPr preferRelativeResize="0"/>
          <p:nvPr/>
        </p:nvPicPr>
        <p:blipFill rotWithShape="1">
          <a:blip r:embed="rId4">
            <a:alphaModFix/>
          </a:blip>
          <a:srcRect/>
          <a:stretch/>
        </p:blipFill>
        <p:spPr>
          <a:xfrm>
            <a:off x="7754979" y="21499370"/>
            <a:ext cx="6921074" cy="7635157"/>
          </a:xfrm>
          <a:prstGeom prst="rect">
            <a:avLst/>
          </a:prstGeom>
          <a:noFill/>
          <a:ln>
            <a:noFill/>
          </a:ln>
        </p:spPr>
      </p:pic>
      <p:sp>
        <p:nvSpPr>
          <p:cNvPr id="48" name="Google Shape;48;g24361600e24_1_7"/>
          <p:cNvSpPr txBox="1"/>
          <p:nvPr/>
        </p:nvSpPr>
        <p:spPr>
          <a:xfrm>
            <a:off x="1415275" y="21136420"/>
            <a:ext cx="6257700" cy="7247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Input data is received at 160 MBPS and is decoded using the custom RD53A protocol. </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The received data is split into system commands and triggers (requests for hit data) and each is sent to their respective response units.</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Commands are decoded and processed into appropriate system behavior such as </a:t>
            </a:r>
            <a:r>
              <a:rPr lang="en-US" sz="2500" b="0" i="0" u="none" strike="noStrike" cap="none" dirty="0" err="1">
                <a:solidFill>
                  <a:schemeClr val="dk1"/>
                </a:solidFill>
                <a:latin typeface="Open Sans"/>
                <a:ea typeface="Open Sans"/>
                <a:cs typeface="Open Sans"/>
                <a:sym typeface="Open Sans"/>
              </a:rPr>
              <a:t>rd</a:t>
            </a:r>
            <a:r>
              <a:rPr lang="en-US" sz="2500" b="0" i="0" u="none" strike="noStrike" cap="none" dirty="0">
                <a:solidFill>
                  <a:schemeClr val="dk1"/>
                </a:solidFill>
                <a:latin typeface="Open Sans"/>
                <a:ea typeface="Open Sans"/>
                <a:cs typeface="Open Sans"/>
                <a:sym typeface="Open Sans"/>
              </a:rPr>
              <a:t>-reg or </a:t>
            </a:r>
            <a:r>
              <a:rPr lang="en-US" sz="2500" b="0" i="0" u="none" strike="noStrike" cap="none" dirty="0" err="1">
                <a:solidFill>
                  <a:schemeClr val="dk1"/>
                </a:solidFill>
                <a:latin typeface="Open Sans"/>
                <a:ea typeface="Open Sans"/>
                <a:cs typeface="Open Sans"/>
                <a:sym typeface="Open Sans"/>
              </a:rPr>
              <a:t>wr</a:t>
            </a:r>
            <a:r>
              <a:rPr lang="en-US" sz="2500" b="0" i="0" u="none" strike="noStrike" cap="none" dirty="0">
                <a:solidFill>
                  <a:schemeClr val="dk1"/>
                </a:solidFill>
                <a:latin typeface="Open Sans"/>
                <a:ea typeface="Open Sans"/>
                <a:cs typeface="Open Sans"/>
                <a:sym typeface="Open Sans"/>
              </a:rPr>
              <a:t>-reg. </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Triggers are processed and produce hit data.</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Command and trigger output are combined into one data stream.</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This data is split over four lanes and is encoded using Aurora 64/66B at 640 Mbps.  </a:t>
            </a:r>
            <a:endParaRPr sz="1400" b="0" i="0" u="none" strike="noStrike" cap="none" dirty="0">
              <a:solidFill>
                <a:srgbClr val="000000"/>
              </a:solidFill>
              <a:latin typeface="Arial"/>
              <a:ea typeface="Arial"/>
              <a:cs typeface="Arial"/>
              <a:sym typeface="Arial"/>
            </a:endParaRPr>
          </a:p>
        </p:txBody>
      </p:sp>
      <p:pic>
        <p:nvPicPr>
          <p:cNvPr id="49" name="Google Shape;49;g24361600e24_1_7"/>
          <p:cNvPicPr preferRelativeResize="0"/>
          <p:nvPr/>
        </p:nvPicPr>
        <p:blipFill rotWithShape="1">
          <a:blip r:embed="rId5">
            <a:alphaModFix/>
          </a:blip>
          <a:srcRect/>
          <a:stretch/>
        </p:blipFill>
        <p:spPr>
          <a:xfrm>
            <a:off x="8033739" y="14467441"/>
            <a:ext cx="6025733" cy="4519300"/>
          </a:xfrm>
          <a:prstGeom prst="rect">
            <a:avLst/>
          </a:prstGeom>
          <a:noFill/>
          <a:ln>
            <a:noFill/>
          </a:ln>
        </p:spPr>
      </p:pic>
      <p:sp>
        <p:nvSpPr>
          <p:cNvPr id="50" name="Google Shape;50;g24361600e24_1_7"/>
          <p:cNvSpPr/>
          <p:nvPr/>
        </p:nvSpPr>
        <p:spPr>
          <a:xfrm>
            <a:off x="16737905" y="19936962"/>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Hit Data/ Hit Generator</a:t>
            </a:r>
            <a:endParaRPr sz="1400" b="0" i="0" u="none" strike="noStrike" cap="none">
              <a:solidFill>
                <a:srgbClr val="000000"/>
              </a:solidFill>
              <a:latin typeface="Arial"/>
              <a:ea typeface="Arial"/>
              <a:cs typeface="Arial"/>
              <a:sym typeface="Arial"/>
            </a:endParaRPr>
          </a:p>
        </p:txBody>
      </p:sp>
      <p:pic>
        <p:nvPicPr>
          <p:cNvPr id="51" name="Google Shape;51;g24361600e24_1_7"/>
          <p:cNvPicPr preferRelativeResize="0"/>
          <p:nvPr/>
        </p:nvPicPr>
        <p:blipFill rotWithShape="1">
          <a:blip r:embed="rId6">
            <a:alphaModFix/>
          </a:blip>
          <a:srcRect/>
          <a:stretch/>
        </p:blipFill>
        <p:spPr>
          <a:xfrm>
            <a:off x="24390324" y="25005315"/>
            <a:ext cx="6424192" cy="3706353"/>
          </a:xfrm>
          <a:prstGeom prst="rect">
            <a:avLst/>
          </a:prstGeom>
          <a:noFill/>
          <a:ln>
            <a:noFill/>
          </a:ln>
        </p:spPr>
      </p:pic>
      <p:sp>
        <p:nvSpPr>
          <p:cNvPr id="52" name="Google Shape;52;g24361600e24_1_7"/>
          <p:cNvSpPr txBox="1"/>
          <p:nvPr/>
        </p:nvSpPr>
        <p:spPr>
          <a:xfrm>
            <a:off x="16413859" y="21201475"/>
            <a:ext cx="7083900" cy="80937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One of our main goals in the RD53A project is to produce realistic data that matches what would be seen in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Our testing has shown that most of the data consists of simple shapes and lines.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Data is pseudo-randomly generated and output from the system via the Aurora lanes described to the right.</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 sample image to the right shows a generated hit patterning.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285740" algn="l" rtl="0">
              <a:lnSpc>
                <a:spcPct val="110000"/>
              </a:lnSpc>
              <a:spcBef>
                <a:spcPts val="0"/>
              </a:spcBef>
              <a:spcAft>
                <a:spcPts val="0"/>
              </a:spcAft>
              <a:buClr>
                <a:schemeClr val="dk1"/>
              </a:buClr>
              <a:buSzPts val="2500"/>
              <a:buFont typeface="Arial"/>
              <a:buNone/>
            </a:pPr>
            <a:endParaRPr sz="2500" b="0" i="0" u="none" strike="noStrike" cap="none">
              <a:solidFill>
                <a:schemeClr val="dk1"/>
              </a:solidFill>
              <a:latin typeface="Open Sans"/>
              <a:ea typeface="Open Sans"/>
              <a:cs typeface="Open Sans"/>
              <a:sym typeface="Open Sans"/>
            </a:endParaRPr>
          </a:p>
        </p:txBody>
      </p:sp>
      <p:sp>
        <p:nvSpPr>
          <p:cNvPr id="53" name="Google Shape;53;g24361600e24_1_7"/>
          <p:cNvSpPr txBox="1"/>
          <p:nvPr/>
        </p:nvSpPr>
        <p:spPr>
          <a:xfrm>
            <a:off x="16737903" y="9208585"/>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Machine Learning is a popular solution to HEP issues, like hit tagging.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However, ML needs hardware acceleration to be effective at large scale.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working with CMS at Fermilab to make machine learning acceleration accessible to the HEP community.</a:t>
            </a:r>
            <a:endParaRPr sz="1400" b="0" i="0" u="none" strike="noStrike" cap="none">
              <a:solidFill>
                <a:srgbClr val="000000"/>
              </a:solidFill>
              <a:latin typeface="Arial"/>
              <a:ea typeface="Arial"/>
              <a:cs typeface="Arial"/>
              <a:sym typeface="Arial"/>
            </a:endParaRPr>
          </a:p>
        </p:txBody>
      </p:sp>
      <p:sp>
        <p:nvSpPr>
          <p:cNvPr id="54" name="Google Shape;54;g24361600e24_1_7"/>
          <p:cNvSpPr/>
          <p:nvPr/>
        </p:nvSpPr>
        <p:spPr>
          <a:xfrm>
            <a:off x="16737904" y="1143585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ML Acceleration in the Cloud</a:t>
            </a:r>
            <a:endParaRPr sz="1400" b="0" i="0" u="none" strike="noStrike" cap="none">
              <a:solidFill>
                <a:srgbClr val="000000"/>
              </a:solidFill>
              <a:latin typeface="Arial"/>
              <a:ea typeface="Arial"/>
              <a:cs typeface="Arial"/>
              <a:sym typeface="Arial"/>
            </a:endParaRPr>
          </a:p>
        </p:txBody>
      </p:sp>
      <p:sp>
        <p:nvSpPr>
          <p:cNvPr id="55" name="Google Shape;55;g24361600e24_1_7"/>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Machine Learning Acceleration for HEP</a:t>
            </a:r>
            <a:endParaRPr sz="1400" b="0" i="0" u="none" strike="noStrike" cap="none">
              <a:solidFill>
                <a:srgbClr val="000000"/>
              </a:solidFill>
              <a:latin typeface="Arial"/>
              <a:ea typeface="Arial"/>
              <a:cs typeface="Arial"/>
              <a:sym typeface="Arial"/>
            </a:endParaRPr>
          </a:p>
        </p:txBody>
      </p:sp>
      <p:sp>
        <p:nvSpPr>
          <p:cNvPr id="56" name="Google Shape;56;g24361600e24_1_7"/>
          <p:cNvSpPr txBox="1"/>
          <p:nvPr/>
        </p:nvSpPr>
        <p:spPr>
          <a:xfrm>
            <a:off x="16737904" y="12771114"/>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Microsoft provides a cloud service called Brainwave, which applies FPGAs to the task of machine learning acceleration.</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We are doing research into the efficacy of Brainwave for HEP applications.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Results look promising in the area of Top quark tagging.</a:t>
            </a:r>
            <a:endParaRPr sz="1400" b="0" i="0" u="none" strike="noStrike" cap="none">
              <a:solidFill>
                <a:srgbClr val="000000"/>
              </a:solidFill>
              <a:latin typeface="Arial"/>
              <a:ea typeface="Arial"/>
              <a:cs typeface="Arial"/>
              <a:sym typeface="Arial"/>
            </a:endParaRPr>
          </a:p>
        </p:txBody>
      </p:sp>
      <p:pic>
        <p:nvPicPr>
          <p:cNvPr id="57" name="Google Shape;57;g24361600e24_1_7"/>
          <p:cNvPicPr preferRelativeResize="0"/>
          <p:nvPr/>
        </p:nvPicPr>
        <p:blipFill rotWithShape="1">
          <a:blip r:embed="rId7">
            <a:alphaModFix/>
          </a:blip>
          <a:srcRect b="9302"/>
          <a:stretch/>
        </p:blipFill>
        <p:spPr>
          <a:xfrm>
            <a:off x="16716323" y="14986790"/>
            <a:ext cx="9662612" cy="4453768"/>
          </a:xfrm>
          <a:prstGeom prst="rect">
            <a:avLst/>
          </a:prstGeom>
          <a:noFill/>
          <a:ln>
            <a:noFill/>
          </a:ln>
        </p:spPr>
      </p:pic>
      <p:pic>
        <p:nvPicPr>
          <p:cNvPr id="58" name="Google Shape;58;g24361600e24_1_7" descr="https://lh6.googleusercontent.com/-zNgcXXeKAw3wvdhGqO4HfDVIQ4scrK48VmOULiISIlwIZn28EszS6X7Crcx6pUQzvtypnladIrDe-tWRuR4nEUrzEK3BBjLCYkrF5cRhfHS7FtTN44j8AEUMu4o4VH8M_AQtQN8lgI"/>
          <p:cNvPicPr preferRelativeResize="0"/>
          <p:nvPr/>
        </p:nvPicPr>
        <p:blipFill rotWithShape="1">
          <a:blip r:embed="rId8">
            <a:alphaModFix/>
          </a:blip>
          <a:srcRect/>
          <a:stretch/>
        </p:blipFill>
        <p:spPr>
          <a:xfrm>
            <a:off x="25815342" y="15349852"/>
            <a:ext cx="5335511" cy="3762818"/>
          </a:xfrm>
          <a:prstGeom prst="rect">
            <a:avLst/>
          </a:prstGeom>
          <a:noFill/>
          <a:ln>
            <a:noFill/>
          </a:ln>
        </p:spPr>
      </p:pic>
      <p:sp>
        <p:nvSpPr>
          <p:cNvPr id="59" name="Google Shape;59;g24361600e24_1_7"/>
          <p:cNvSpPr txBox="1"/>
          <p:nvPr/>
        </p:nvSpPr>
        <p:spPr>
          <a:xfrm>
            <a:off x="24598965" y="19519959"/>
            <a:ext cx="612900" cy="33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56"/>
              <a:buFont typeface="Arial"/>
              <a:buNone/>
            </a:pPr>
            <a:r>
              <a:rPr lang="en-US" sz="1556"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60" name="Google Shape;60;g24361600e24_1_7"/>
          <p:cNvPicPr preferRelativeResize="0"/>
          <p:nvPr/>
        </p:nvPicPr>
        <p:blipFill rotWithShape="1">
          <a:blip r:embed="rId9">
            <a:alphaModFix/>
          </a:blip>
          <a:srcRect/>
          <a:stretch/>
        </p:blipFill>
        <p:spPr>
          <a:xfrm>
            <a:off x="24390325" y="21021227"/>
            <a:ext cx="6424195" cy="3858929"/>
          </a:xfrm>
          <a:prstGeom prst="rect">
            <a:avLst/>
          </a:prstGeom>
          <a:noFill/>
          <a:ln>
            <a:noFill/>
          </a:ln>
        </p:spPr>
      </p:pic>
      <p:sp>
        <p:nvSpPr>
          <p:cNvPr id="61" name="Google Shape;61;g24361600e24_1_7"/>
          <p:cNvSpPr/>
          <p:nvPr/>
        </p:nvSpPr>
        <p:spPr>
          <a:xfrm>
            <a:off x="1514362" y="29955003"/>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Hls4ml</a:t>
            </a:r>
            <a:endParaRPr sz="1400" b="0" i="0" u="none" strike="noStrike" cap="none">
              <a:solidFill>
                <a:srgbClr val="000000"/>
              </a:solidFill>
              <a:latin typeface="Arial"/>
              <a:ea typeface="Arial"/>
              <a:cs typeface="Arial"/>
              <a:sym typeface="Arial"/>
            </a:endParaRPr>
          </a:p>
        </p:txBody>
      </p:sp>
      <p:sp>
        <p:nvSpPr>
          <p:cNvPr id="62" name="Google Shape;62;g24361600e24_1_7"/>
          <p:cNvSpPr txBox="1"/>
          <p:nvPr/>
        </p:nvSpPr>
        <p:spPr>
          <a:xfrm>
            <a:off x="1514361" y="31575723"/>
            <a:ext cx="13801200" cy="21678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FPGAs are a leading candidate for ML acceleration going forward. However, they require specialized knowledge to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hls4ml is a tool that takes standard Neural Framework representations of DNNs and compiles them for use on FPGAs without requiring deep knowledge of FPGAs.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500"/>
              <a:buFont typeface="Arial"/>
              <a:buNone/>
            </a:pPr>
            <a:endParaRPr sz="2500" b="0" i="0" u="none" strike="noStrike" cap="none">
              <a:solidFill>
                <a:schemeClr val="dk1"/>
              </a:solidFill>
              <a:latin typeface="Open Sans"/>
              <a:ea typeface="Open Sans"/>
              <a:cs typeface="Open Sans"/>
              <a:sym typeface="Open Sans"/>
            </a:endParaRPr>
          </a:p>
        </p:txBody>
      </p:sp>
      <p:pic>
        <p:nvPicPr>
          <p:cNvPr id="63" name="Google Shape;63;g24361600e24_1_7"/>
          <p:cNvPicPr preferRelativeResize="0"/>
          <p:nvPr/>
        </p:nvPicPr>
        <p:blipFill rotWithShape="1">
          <a:blip r:embed="rId10">
            <a:alphaModFix/>
          </a:blip>
          <a:srcRect/>
          <a:stretch/>
        </p:blipFill>
        <p:spPr>
          <a:xfrm>
            <a:off x="2069668" y="33658122"/>
            <a:ext cx="12991837" cy="6140603"/>
          </a:xfrm>
          <a:prstGeom prst="rect">
            <a:avLst/>
          </a:prstGeom>
          <a:noFill/>
          <a:ln>
            <a:noFill/>
          </a:ln>
        </p:spPr>
      </p:pic>
      <p:pic>
        <p:nvPicPr>
          <p:cNvPr id="64" name="Google Shape;64;g24361600e24_1_7"/>
          <p:cNvPicPr preferRelativeResize="0"/>
          <p:nvPr/>
        </p:nvPicPr>
        <p:blipFill rotWithShape="1">
          <a:blip r:embed="rId11">
            <a:alphaModFix/>
          </a:blip>
          <a:srcRect/>
          <a:stretch/>
        </p:blipFill>
        <p:spPr>
          <a:xfrm>
            <a:off x="16991949" y="34211988"/>
            <a:ext cx="13791539" cy="5169471"/>
          </a:xfrm>
          <a:prstGeom prst="rect">
            <a:avLst/>
          </a:prstGeom>
          <a:noFill/>
          <a:ln>
            <a:noFill/>
          </a:ln>
        </p:spPr>
      </p:pic>
      <p:sp>
        <p:nvSpPr>
          <p:cNvPr id="65" name="Google Shape;65;g24361600e24_1_7"/>
          <p:cNvSpPr txBox="1"/>
          <p:nvPr/>
        </p:nvSpPr>
        <p:spPr>
          <a:xfrm>
            <a:off x="16991948" y="30755248"/>
            <a:ext cx="6192600" cy="2591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Further improvements to hls4ml</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Scaling up of Brainwave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Finish implementing the RD53A hit data generator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Start planning the upgrade to RD53B, the next test chip</a:t>
            </a:r>
            <a:endParaRPr sz="1400" b="0" i="0" u="none" strike="noStrike" cap="none">
              <a:solidFill>
                <a:srgbClr val="000000"/>
              </a:solidFill>
              <a:latin typeface="Arial"/>
              <a:ea typeface="Arial"/>
              <a:cs typeface="Arial"/>
              <a:sym typeface="Arial"/>
            </a:endParaRPr>
          </a:p>
        </p:txBody>
      </p:sp>
      <p:sp>
        <p:nvSpPr>
          <p:cNvPr id="66" name="Google Shape;66;g24361600e24_1_7"/>
          <p:cNvSpPr/>
          <p:nvPr/>
        </p:nvSpPr>
        <p:spPr>
          <a:xfrm>
            <a:off x="16737903" y="29273700"/>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Future Work, References, and Acknowledgments</a:t>
            </a:r>
            <a:endParaRPr sz="1400" b="0" i="0" u="none" strike="noStrike" cap="none">
              <a:solidFill>
                <a:srgbClr val="000000"/>
              </a:solidFill>
              <a:latin typeface="Arial"/>
              <a:ea typeface="Arial"/>
              <a:cs typeface="Arial"/>
              <a:sym typeface="Arial"/>
            </a:endParaRPr>
          </a:p>
        </p:txBody>
      </p:sp>
      <p:sp>
        <p:nvSpPr>
          <p:cNvPr id="67" name="Google Shape;67;g24361600e24_1_7"/>
          <p:cNvSpPr txBox="1"/>
          <p:nvPr/>
        </p:nvSpPr>
        <p:spPr>
          <a:xfrm>
            <a:off x="23541023" y="32210357"/>
            <a:ext cx="7608600" cy="17055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[1] A. Caulfield, E. Chung, A. Putnam, H. Angepat, J. Fowers, M. Haselman et al., A cloud-scale acceleration architecture, IEEE Computer Society, October, 2016.</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[2] J. Duarte et. al., Fast inference of deep neural networks in FPGAs for particle physics, arXiv:1804.06913v3 [physics.ins-det] 28</a:t>
            </a:r>
            <a:endParaRPr sz="1944" b="0" i="0" u="none" strike="noStrike" cap="none">
              <a:solidFill>
                <a:schemeClr val="dk1"/>
              </a:solidFill>
              <a:latin typeface="Quattrocento Sans"/>
              <a:ea typeface="Quattrocento Sans"/>
              <a:cs typeface="Quattrocento Sans"/>
              <a:sym typeface="Quattrocento Sans"/>
            </a:endParaRPr>
          </a:p>
        </p:txBody>
      </p:sp>
      <p:sp>
        <p:nvSpPr>
          <p:cNvPr id="68" name="Google Shape;68;g24361600e24_1_7"/>
          <p:cNvSpPr txBox="1"/>
          <p:nvPr/>
        </p:nvSpPr>
        <p:spPr>
          <a:xfrm>
            <a:off x="23542334" y="30651236"/>
            <a:ext cx="7608600" cy="13764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Faculty: Scott Hauck, Shih-Chieh Hsu</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Graduate Students: Douglas Smith, Dustin Werran, Richa Rao</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Undergraduate Students: Tony Faubert, Jessica Lan, Kylie Lim, Matthew Trahms, Donovan Erickson</a:t>
            </a:r>
            <a:endParaRPr sz="1400" b="0" i="0" u="none" strike="noStrike" cap="none">
              <a:solidFill>
                <a:srgbClr val="000000"/>
              </a:solidFill>
              <a:latin typeface="Arial"/>
              <a:ea typeface="Arial"/>
              <a:cs typeface="Arial"/>
              <a:sym typeface="Arial"/>
            </a:endParaRPr>
          </a:p>
        </p:txBody>
      </p:sp>
      <p:sp>
        <p:nvSpPr>
          <p:cNvPr id="69" name="Google Shape;69;g24361600e24_1_7"/>
          <p:cNvSpPr txBox="1"/>
          <p:nvPr/>
        </p:nvSpPr>
        <p:spPr>
          <a:xfrm>
            <a:off x="5372100" y="6051001"/>
            <a:ext cx="23019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STUDENTS:  </a:t>
            </a:r>
            <a:r>
              <a:rPr lang="en-US" sz="3500" b="1" i="0" u="none" strike="noStrike" cap="none">
                <a:solidFill>
                  <a:schemeClr val="lt1"/>
                </a:solidFill>
                <a:latin typeface="Encode Sans"/>
                <a:ea typeface="Encode Sans"/>
                <a:cs typeface="Encode Sans"/>
                <a:sym typeface="Encode Sans"/>
              </a:rPr>
              <a:t>DOUGLAS SMITH, DUSTIN WERRAN, SCOTT HAUCK</a:t>
            </a:r>
            <a:endParaRPr sz="3500" b="1" i="0" u="none" strike="noStrike" cap="none">
              <a:solidFill>
                <a:schemeClr val="lt1"/>
              </a:solidFill>
              <a:latin typeface="Encode Sans"/>
              <a:ea typeface="Encode Sans"/>
              <a:cs typeface="Encode Sans"/>
              <a:sym typeface="Encode Sans"/>
            </a:endParaRPr>
          </a:p>
        </p:txBody>
      </p:sp>
      <p:sp>
        <p:nvSpPr>
          <p:cNvPr id="70" name="Google Shape;70;g24361600e24_1_7"/>
          <p:cNvSpPr txBox="1"/>
          <p:nvPr/>
        </p:nvSpPr>
        <p:spPr>
          <a:xfrm>
            <a:off x="11315700" y="40664365"/>
            <a:ext cx="15925800"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71" name="Google Shape;71;g24361600e24_1_7"/>
          <p:cNvSpPr txBox="1"/>
          <p:nvPr/>
        </p:nvSpPr>
        <p:spPr>
          <a:xfrm>
            <a:off x="5207100" y="987245"/>
            <a:ext cx="22034400" cy="255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HARDWARE ACCELERATION APPLICATIONS </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FOR THE LARGE HADRON COLLIDER </a:t>
            </a:r>
            <a:endParaRPr sz="1900" b="0" i="0" u="none" strike="noStrike" cap="none">
              <a:solidFill>
                <a:srgbClr val="000000"/>
              </a:solidFill>
              <a:latin typeface="Arial"/>
              <a:ea typeface="Arial"/>
              <a:cs typeface="Arial"/>
              <a:sym typeface="Arial"/>
            </a:endParaRPr>
          </a:p>
        </p:txBody>
      </p:sp>
      <p:sp>
        <p:nvSpPr>
          <p:cNvPr id="72" name="Google Shape;72;g24361600e24_1_7"/>
          <p:cNvSpPr txBox="1"/>
          <p:nvPr/>
        </p:nvSpPr>
        <p:spPr>
          <a:xfrm>
            <a:off x="2884860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g24361600e24_1_41"/>
          <p:cNvSpPr txBox="1"/>
          <p:nvPr/>
        </p:nvSpPr>
        <p:spPr>
          <a:xfrm>
            <a:off x="1450488" y="9100084"/>
            <a:ext cx="12609000" cy="30144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Large Hadron Collider (LHC) is the largest particle collider in the world. Physicists are interested in observing rare events by colliding two high energy particle beams.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An upcoming upgrade to the detector will substantially increase the amount of collisions per second.</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New technologies are being developed to cope with the substantial increase in particle flux.</a:t>
            </a:r>
            <a:endParaRPr sz="1400" b="0" i="0" u="none" strike="noStrike" cap="none">
              <a:solidFill>
                <a:srgbClr val="000000"/>
              </a:solidFill>
              <a:latin typeface="Arial"/>
              <a:ea typeface="Arial"/>
              <a:cs typeface="Arial"/>
              <a:sym typeface="Arial"/>
            </a:endParaRPr>
          </a:p>
        </p:txBody>
      </p:sp>
      <p:sp>
        <p:nvSpPr>
          <p:cNvPr id="79" name="Google Shape;79;g24361600e24_1_41"/>
          <p:cNvSpPr/>
          <p:nvPr/>
        </p:nvSpPr>
        <p:spPr>
          <a:xfrm>
            <a:off x="1450488" y="7831100"/>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The Large Hardon Collider</a:t>
            </a:r>
            <a:endParaRPr sz="1400" b="0" i="0" u="none" strike="noStrike" cap="none">
              <a:solidFill>
                <a:srgbClr val="000000"/>
              </a:solidFill>
              <a:latin typeface="Arial"/>
              <a:ea typeface="Arial"/>
              <a:cs typeface="Arial"/>
              <a:sym typeface="Arial"/>
            </a:endParaRPr>
          </a:p>
        </p:txBody>
      </p:sp>
      <p:sp>
        <p:nvSpPr>
          <p:cNvPr id="80" name="Google Shape;80;g24361600e24_1_41"/>
          <p:cNvSpPr txBox="1"/>
          <p:nvPr/>
        </p:nvSpPr>
        <p:spPr>
          <a:xfrm>
            <a:off x="1450488" y="14391997"/>
            <a:ext cx="6331500" cy="38610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developing an FPGA emulator of the LHC RD53A chip.</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is able to recreate accurate hit signatures without actually being exposed to radiation, greatly simplifying its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can be used for stress testing and can easily be reconfigured to target specific test cases.</a:t>
            </a:r>
            <a:endParaRPr sz="1400" b="0" i="0" u="none" strike="noStrike" cap="none">
              <a:solidFill>
                <a:srgbClr val="000000"/>
              </a:solidFill>
              <a:latin typeface="Arial"/>
              <a:ea typeface="Arial"/>
              <a:cs typeface="Arial"/>
              <a:sym typeface="Arial"/>
            </a:endParaRPr>
          </a:p>
        </p:txBody>
      </p:sp>
      <p:sp>
        <p:nvSpPr>
          <p:cNvPr id="81" name="Google Shape;81;g24361600e24_1_41"/>
          <p:cNvSpPr/>
          <p:nvPr/>
        </p:nvSpPr>
        <p:spPr>
          <a:xfrm>
            <a:off x="1514361" y="12919524"/>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RD53A Emulator</a:t>
            </a:r>
            <a:endParaRPr sz="1400" b="0" i="0" u="none" strike="noStrike" cap="none">
              <a:solidFill>
                <a:srgbClr val="000000"/>
              </a:solidFill>
              <a:latin typeface="Arial"/>
              <a:ea typeface="Arial"/>
              <a:cs typeface="Arial"/>
              <a:sym typeface="Arial"/>
            </a:endParaRPr>
          </a:p>
        </p:txBody>
      </p:sp>
      <p:sp>
        <p:nvSpPr>
          <p:cNvPr id="82" name="Google Shape;82;g24361600e24_1_41"/>
          <p:cNvSpPr/>
          <p:nvPr/>
        </p:nvSpPr>
        <p:spPr>
          <a:xfrm>
            <a:off x="1514361" y="19658625"/>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Emulator Features</a:t>
            </a:r>
            <a:endParaRPr sz="1400" b="0" i="0" u="none" strike="noStrike" cap="none">
              <a:solidFill>
                <a:srgbClr val="000000"/>
              </a:solidFill>
              <a:latin typeface="Arial"/>
              <a:ea typeface="Arial"/>
              <a:cs typeface="Arial"/>
              <a:sym typeface="Arial"/>
            </a:endParaRPr>
          </a:p>
        </p:txBody>
      </p:sp>
      <p:pic>
        <p:nvPicPr>
          <p:cNvPr id="83" name="Google Shape;83;g24361600e24_1_41"/>
          <p:cNvPicPr preferRelativeResize="0"/>
          <p:nvPr/>
        </p:nvPicPr>
        <p:blipFill rotWithShape="1">
          <a:blip r:embed="rId4">
            <a:alphaModFix/>
          </a:blip>
          <a:srcRect/>
          <a:stretch/>
        </p:blipFill>
        <p:spPr>
          <a:xfrm>
            <a:off x="7754979" y="21499370"/>
            <a:ext cx="6921074" cy="7635157"/>
          </a:xfrm>
          <a:prstGeom prst="rect">
            <a:avLst/>
          </a:prstGeom>
          <a:noFill/>
          <a:ln>
            <a:noFill/>
          </a:ln>
        </p:spPr>
      </p:pic>
      <p:sp>
        <p:nvSpPr>
          <p:cNvPr id="84" name="Google Shape;84;g24361600e24_1_41"/>
          <p:cNvSpPr txBox="1"/>
          <p:nvPr/>
        </p:nvSpPr>
        <p:spPr>
          <a:xfrm>
            <a:off x="1415275" y="21136420"/>
            <a:ext cx="6257700" cy="7247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Input data is received at 160 MBPS and is decoded using the custom RD53A protocol.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received data is split into system commands and triggers (requests for hit data) and each is sent to their respective response units.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Commands are decoded and processed into appropriate system behavior such as rd-reg or wr-reg.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Triggers are processed and produce hit data.</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Command and trigger output are combined into one data stream.</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This data is split over four lanes and is encoded using Aurora 64/66B at 640 Mbps.  </a:t>
            </a:r>
            <a:endParaRPr sz="1400" b="0" i="0" u="none" strike="noStrike" cap="none">
              <a:solidFill>
                <a:srgbClr val="000000"/>
              </a:solidFill>
              <a:latin typeface="Arial"/>
              <a:ea typeface="Arial"/>
              <a:cs typeface="Arial"/>
              <a:sym typeface="Arial"/>
            </a:endParaRPr>
          </a:p>
        </p:txBody>
      </p:sp>
      <p:pic>
        <p:nvPicPr>
          <p:cNvPr id="85" name="Google Shape;85;g24361600e24_1_41"/>
          <p:cNvPicPr preferRelativeResize="0"/>
          <p:nvPr/>
        </p:nvPicPr>
        <p:blipFill rotWithShape="1">
          <a:blip r:embed="rId5">
            <a:alphaModFix/>
          </a:blip>
          <a:srcRect/>
          <a:stretch/>
        </p:blipFill>
        <p:spPr>
          <a:xfrm>
            <a:off x="8033739" y="14467441"/>
            <a:ext cx="6025733" cy="4519300"/>
          </a:xfrm>
          <a:prstGeom prst="rect">
            <a:avLst/>
          </a:prstGeom>
          <a:noFill/>
          <a:ln>
            <a:noFill/>
          </a:ln>
        </p:spPr>
      </p:pic>
      <p:sp>
        <p:nvSpPr>
          <p:cNvPr id="86" name="Google Shape;86;g24361600e24_1_41"/>
          <p:cNvSpPr/>
          <p:nvPr/>
        </p:nvSpPr>
        <p:spPr>
          <a:xfrm>
            <a:off x="16737905" y="19936962"/>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Hit Data/ Hit Generator</a:t>
            </a:r>
            <a:endParaRPr sz="1400" b="0" i="0" u="none" strike="noStrike" cap="none">
              <a:solidFill>
                <a:srgbClr val="000000"/>
              </a:solidFill>
              <a:latin typeface="Arial"/>
              <a:ea typeface="Arial"/>
              <a:cs typeface="Arial"/>
              <a:sym typeface="Arial"/>
            </a:endParaRPr>
          </a:p>
        </p:txBody>
      </p:sp>
      <p:pic>
        <p:nvPicPr>
          <p:cNvPr id="87" name="Google Shape;87;g24361600e24_1_41"/>
          <p:cNvPicPr preferRelativeResize="0"/>
          <p:nvPr/>
        </p:nvPicPr>
        <p:blipFill rotWithShape="1">
          <a:blip r:embed="rId6">
            <a:alphaModFix/>
          </a:blip>
          <a:srcRect/>
          <a:stretch/>
        </p:blipFill>
        <p:spPr>
          <a:xfrm>
            <a:off x="24390324" y="25005315"/>
            <a:ext cx="6424192" cy="3706353"/>
          </a:xfrm>
          <a:prstGeom prst="rect">
            <a:avLst/>
          </a:prstGeom>
          <a:noFill/>
          <a:ln>
            <a:noFill/>
          </a:ln>
        </p:spPr>
      </p:pic>
      <p:sp>
        <p:nvSpPr>
          <p:cNvPr id="88" name="Google Shape;88;g24361600e24_1_41"/>
          <p:cNvSpPr txBox="1"/>
          <p:nvPr/>
        </p:nvSpPr>
        <p:spPr>
          <a:xfrm>
            <a:off x="16413859" y="21201475"/>
            <a:ext cx="7083900" cy="80937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One of our main goals in the RD53A project is to produce realistic data that matches what would be seen in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Our testing has shown that most of the data consists of simple shapes and lines.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Data is pseudo-randomly generated and output from the system via the Aurora lanes described to the right.</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 sample image to the right shows a generated hit patterning.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285740" algn="l" rtl="0">
              <a:lnSpc>
                <a:spcPct val="110000"/>
              </a:lnSpc>
              <a:spcBef>
                <a:spcPts val="0"/>
              </a:spcBef>
              <a:spcAft>
                <a:spcPts val="0"/>
              </a:spcAft>
              <a:buClr>
                <a:schemeClr val="dk1"/>
              </a:buClr>
              <a:buSzPts val="2500"/>
              <a:buFont typeface="Arial"/>
              <a:buNone/>
            </a:pPr>
            <a:endParaRPr sz="2500" b="0" i="0" u="none" strike="noStrike" cap="none">
              <a:solidFill>
                <a:schemeClr val="dk1"/>
              </a:solidFill>
              <a:latin typeface="Open Sans"/>
              <a:ea typeface="Open Sans"/>
              <a:cs typeface="Open Sans"/>
              <a:sym typeface="Open Sans"/>
            </a:endParaRPr>
          </a:p>
        </p:txBody>
      </p:sp>
      <p:sp>
        <p:nvSpPr>
          <p:cNvPr id="89" name="Google Shape;89;g24361600e24_1_41"/>
          <p:cNvSpPr txBox="1"/>
          <p:nvPr/>
        </p:nvSpPr>
        <p:spPr>
          <a:xfrm>
            <a:off x="16737903" y="9208585"/>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Machine Learning is a popular solution to HEP issues, like hit tagging.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However, ML needs hardware acceleration to be effective at large scale.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working with CMS at Fermilab to make machine learning acceleration accessible to the HEP community.</a:t>
            </a:r>
            <a:endParaRPr sz="1400" b="0" i="0" u="none" strike="noStrike" cap="none">
              <a:solidFill>
                <a:srgbClr val="000000"/>
              </a:solidFill>
              <a:latin typeface="Arial"/>
              <a:ea typeface="Arial"/>
              <a:cs typeface="Arial"/>
              <a:sym typeface="Arial"/>
            </a:endParaRPr>
          </a:p>
        </p:txBody>
      </p:sp>
      <p:sp>
        <p:nvSpPr>
          <p:cNvPr id="90" name="Google Shape;90;g24361600e24_1_41"/>
          <p:cNvSpPr/>
          <p:nvPr/>
        </p:nvSpPr>
        <p:spPr>
          <a:xfrm>
            <a:off x="16737904" y="1143585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ML Acceleration in the Cloud</a:t>
            </a:r>
            <a:endParaRPr sz="1400" b="0" i="0" u="none" strike="noStrike" cap="none">
              <a:solidFill>
                <a:srgbClr val="000000"/>
              </a:solidFill>
              <a:latin typeface="Arial"/>
              <a:ea typeface="Arial"/>
              <a:cs typeface="Arial"/>
              <a:sym typeface="Arial"/>
            </a:endParaRPr>
          </a:p>
        </p:txBody>
      </p:sp>
      <p:sp>
        <p:nvSpPr>
          <p:cNvPr id="91" name="Google Shape;91;g24361600e24_1_41"/>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Machine Learning Acceleration for HEP</a:t>
            </a:r>
            <a:endParaRPr sz="1400" b="0" i="0" u="none" strike="noStrike" cap="none">
              <a:solidFill>
                <a:srgbClr val="000000"/>
              </a:solidFill>
              <a:latin typeface="Arial"/>
              <a:ea typeface="Arial"/>
              <a:cs typeface="Arial"/>
              <a:sym typeface="Arial"/>
            </a:endParaRPr>
          </a:p>
        </p:txBody>
      </p:sp>
      <p:sp>
        <p:nvSpPr>
          <p:cNvPr id="92" name="Google Shape;92;g24361600e24_1_41"/>
          <p:cNvSpPr txBox="1"/>
          <p:nvPr/>
        </p:nvSpPr>
        <p:spPr>
          <a:xfrm>
            <a:off x="16737904" y="12771114"/>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Microsoft provides a cloud service called Brainwave, which applies FPGAs to the task of machine learning acceleration.</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We are doing research into the efficacy of Brainwave for HEP applications.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Results look promising in the area of Top quark tagging.</a:t>
            </a:r>
            <a:endParaRPr sz="1400" b="0" i="0" u="none" strike="noStrike" cap="none">
              <a:solidFill>
                <a:srgbClr val="000000"/>
              </a:solidFill>
              <a:latin typeface="Arial"/>
              <a:ea typeface="Arial"/>
              <a:cs typeface="Arial"/>
              <a:sym typeface="Arial"/>
            </a:endParaRPr>
          </a:p>
        </p:txBody>
      </p:sp>
      <p:pic>
        <p:nvPicPr>
          <p:cNvPr id="93" name="Google Shape;93;g24361600e24_1_41"/>
          <p:cNvPicPr preferRelativeResize="0"/>
          <p:nvPr/>
        </p:nvPicPr>
        <p:blipFill rotWithShape="1">
          <a:blip r:embed="rId7">
            <a:alphaModFix/>
          </a:blip>
          <a:srcRect b="9302"/>
          <a:stretch/>
        </p:blipFill>
        <p:spPr>
          <a:xfrm>
            <a:off x="16716323" y="14986790"/>
            <a:ext cx="9662612" cy="4453768"/>
          </a:xfrm>
          <a:prstGeom prst="rect">
            <a:avLst/>
          </a:prstGeom>
          <a:noFill/>
          <a:ln>
            <a:noFill/>
          </a:ln>
        </p:spPr>
      </p:pic>
      <p:pic>
        <p:nvPicPr>
          <p:cNvPr id="94" name="Google Shape;94;g24361600e24_1_41" descr="https://lh6.googleusercontent.com/-zNgcXXeKAw3wvdhGqO4HfDVIQ4scrK48VmOULiISIlwIZn28EszS6X7Crcx6pUQzvtypnladIrDe-tWRuR4nEUrzEK3BBjLCYkrF5cRhfHS7FtTN44j8AEUMu4o4VH8M_AQtQN8lgI"/>
          <p:cNvPicPr preferRelativeResize="0"/>
          <p:nvPr/>
        </p:nvPicPr>
        <p:blipFill rotWithShape="1">
          <a:blip r:embed="rId8">
            <a:alphaModFix/>
          </a:blip>
          <a:srcRect/>
          <a:stretch/>
        </p:blipFill>
        <p:spPr>
          <a:xfrm>
            <a:off x="25815342" y="15349852"/>
            <a:ext cx="5335511" cy="3762818"/>
          </a:xfrm>
          <a:prstGeom prst="rect">
            <a:avLst/>
          </a:prstGeom>
          <a:noFill/>
          <a:ln>
            <a:noFill/>
          </a:ln>
        </p:spPr>
      </p:pic>
      <p:sp>
        <p:nvSpPr>
          <p:cNvPr id="95" name="Google Shape;95;g24361600e24_1_41"/>
          <p:cNvSpPr txBox="1"/>
          <p:nvPr/>
        </p:nvSpPr>
        <p:spPr>
          <a:xfrm>
            <a:off x="24598965" y="19519959"/>
            <a:ext cx="612900" cy="33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56"/>
              <a:buFont typeface="Arial"/>
              <a:buNone/>
            </a:pPr>
            <a:r>
              <a:rPr lang="en-US" sz="1556"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96" name="Google Shape;96;g24361600e24_1_41"/>
          <p:cNvPicPr preferRelativeResize="0"/>
          <p:nvPr/>
        </p:nvPicPr>
        <p:blipFill rotWithShape="1">
          <a:blip r:embed="rId9">
            <a:alphaModFix/>
          </a:blip>
          <a:srcRect/>
          <a:stretch/>
        </p:blipFill>
        <p:spPr>
          <a:xfrm>
            <a:off x="24390325" y="21021227"/>
            <a:ext cx="6424195" cy="3858929"/>
          </a:xfrm>
          <a:prstGeom prst="rect">
            <a:avLst/>
          </a:prstGeom>
          <a:noFill/>
          <a:ln>
            <a:noFill/>
          </a:ln>
        </p:spPr>
      </p:pic>
      <p:sp>
        <p:nvSpPr>
          <p:cNvPr id="97" name="Google Shape;97;g24361600e24_1_41"/>
          <p:cNvSpPr/>
          <p:nvPr/>
        </p:nvSpPr>
        <p:spPr>
          <a:xfrm>
            <a:off x="1514362" y="29955003"/>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Hls4ml</a:t>
            </a:r>
            <a:endParaRPr sz="1400" b="0" i="0" u="none" strike="noStrike" cap="none">
              <a:solidFill>
                <a:srgbClr val="000000"/>
              </a:solidFill>
              <a:latin typeface="Arial"/>
              <a:ea typeface="Arial"/>
              <a:cs typeface="Arial"/>
              <a:sym typeface="Arial"/>
            </a:endParaRPr>
          </a:p>
        </p:txBody>
      </p:sp>
      <p:sp>
        <p:nvSpPr>
          <p:cNvPr id="98" name="Google Shape;98;g24361600e24_1_41"/>
          <p:cNvSpPr txBox="1"/>
          <p:nvPr/>
        </p:nvSpPr>
        <p:spPr>
          <a:xfrm>
            <a:off x="1514361" y="31575723"/>
            <a:ext cx="13801200" cy="21678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FPGAs are a leading candidate for ML acceleration going forward. However, they require specialized knowledge to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hls4ml is a tool that takes standard Neural Framework representations of DNNs and compiles them for use on FPGAs without requiring deep knowledge of FPGAs.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500"/>
              <a:buFont typeface="Arial"/>
              <a:buNone/>
            </a:pPr>
            <a:endParaRPr sz="2500" b="0" i="0" u="none" strike="noStrike" cap="none">
              <a:solidFill>
                <a:schemeClr val="dk1"/>
              </a:solidFill>
              <a:latin typeface="Open Sans"/>
              <a:ea typeface="Open Sans"/>
              <a:cs typeface="Open Sans"/>
              <a:sym typeface="Open Sans"/>
            </a:endParaRPr>
          </a:p>
        </p:txBody>
      </p:sp>
      <p:pic>
        <p:nvPicPr>
          <p:cNvPr id="99" name="Google Shape;99;g24361600e24_1_41"/>
          <p:cNvPicPr preferRelativeResize="0"/>
          <p:nvPr/>
        </p:nvPicPr>
        <p:blipFill rotWithShape="1">
          <a:blip r:embed="rId10">
            <a:alphaModFix/>
          </a:blip>
          <a:srcRect/>
          <a:stretch/>
        </p:blipFill>
        <p:spPr>
          <a:xfrm>
            <a:off x="2069668" y="33658122"/>
            <a:ext cx="12991837" cy="6140603"/>
          </a:xfrm>
          <a:prstGeom prst="rect">
            <a:avLst/>
          </a:prstGeom>
          <a:noFill/>
          <a:ln>
            <a:noFill/>
          </a:ln>
        </p:spPr>
      </p:pic>
      <p:pic>
        <p:nvPicPr>
          <p:cNvPr id="100" name="Google Shape;100;g24361600e24_1_41"/>
          <p:cNvPicPr preferRelativeResize="0"/>
          <p:nvPr/>
        </p:nvPicPr>
        <p:blipFill rotWithShape="1">
          <a:blip r:embed="rId11">
            <a:alphaModFix/>
          </a:blip>
          <a:srcRect/>
          <a:stretch/>
        </p:blipFill>
        <p:spPr>
          <a:xfrm>
            <a:off x="16991949" y="34211988"/>
            <a:ext cx="13791539" cy="5169471"/>
          </a:xfrm>
          <a:prstGeom prst="rect">
            <a:avLst/>
          </a:prstGeom>
          <a:noFill/>
          <a:ln>
            <a:noFill/>
          </a:ln>
        </p:spPr>
      </p:pic>
      <p:sp>
        <p:nvSpPr>
          <p:cNvPr id="101" name="Google Shape;101;g24361600e24_1_41"/>
          <p:cNvSpPr txBox="1"/>
          <p:nvPr/>
        </p:nvSpPr>
        <p:spPr>
          <a:xfrm>
            <a:off x="16991948" y="30755248"/>
            <a:ext cx="6192600" cy="2591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Further improvements to hls4ml</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Scaling up of Brainwave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Finish implementing the RD53A hit data generator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Start planning the upgrade to RD53B, the next test chip</a:t>
            </a:r>
            <a:endParaRPr sz="1400" b="0" i="0" u="none" strike="noStrike" cap="none">
              <a:solidFill>
                <a:srgbClr val="000000"/>
              </a:solidFill>
              <a:latin typeface="Arial"/>
              <a:ea typeface="Arial"/>
              <a:cs typeface="Arial"/>
              <a:sym typeface="Arial"/>
            </a:endParaRPr>
          </a:p>
        </p:txBody>
      </p:sp>
      <p:sp>
        <p:nvSpPr>
          <p:cNvPr id="102" name="Google Shape;102;g24361600e24_1_41"/>
          <p:cNvSpPr/>
          <p:nvPr/>
        </p:nvSpPr>
        <p:spPr>
          <a:xfrm>
            <a:off x="16737903" y="29273700"/>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Future Work, References, and Acknowledgments</a:t>
            </a:r>
            <a:endParaRPr sz="1400" b="0" i="0" u="none" strike="noStrike" cap="none">
              <a:solidFill>
                <a:srgbClr val="000000"/>
              </a:solidFill>
              <a:latin typeface="Arial"/>
              <a:ea typeface="Arial"/>
              <a:cs typeface="Arial"/>
              <a:sym typeface="Arial"/>
            </a:endParaRPr>
          </a:p>
        </p:txBody>
      </p:sp>
      <p:sp>
        <p:nvSpPr>
          <p:cNvPr id="103" name="Google Shape;103;g24361600e24_1_41"/>
          <p:cNvSpPr txBox="1"/>
          <p:nvPr/>
        </p:nvSpPr>
        <p:spPr>
          <a:xfrm>
            <a:off x="23541023" y="32210357"/>
            <a:ext cx="7608600" cy="17055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[1] A. Caulfield, E. Chung, A. Putnam, H. Angepat, J. Fowers, M. Haselman et al., A cloud-scale acceleration architecture, IEEE Computer Society, October, 2016.</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[2] J. Duarte et. al., Fast inference of deep neural networks in FPGAs for particle physics, arXiv:1804.06913v3 [physics.ins-det] 28</a:t>
            </a:r>
            <a:endParaRPr sz="1944" b="0" i="0" u="none" strike="noStrike" cap="none">
              <a:solidFill>
                <a:schemeClr val="dk1"/>
              </a:solidFill>
              <a:latin typeface="Quattrocento Sans"/>
              <a:ea typeface="Quattrocento Sans"/>
              <a:cs typeface="Quattrocento Sans"/>
              <a:sym typeface="Quattrocento Sans"/>
            </a:endParaRPr>
          </a:p>
        </p:txBody>
      </p:sp>
      <p:sp>
        <p:nvSpPr>
          <p:cNvPr id="104" name="Google Shape;104;g24361600e24_1_41"/>
          <p:cNvSpPr txBox="1"/>
          <p:nvPr/>
        </p:nvSpPr>
        <p:spPr>
          <a:xfrm>
            <a:off x="23542334" y="30651236"/>
            <a:ext cx="7608600" cy="13764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Faculty: Scott Hauck, Shih-</a:t>
            </a:r>
            <a:r>
              <a:rPr lang="en-US" sz="1944" b="0" i="0" u="none" strike="noStrike" cap="none" dirty="0" err="1">
                <a:solidFill>
                  <a:schemeClr val="dk1"/>
                </a:solidFill>
                <a:latin typeface="Quattrocento Sans"/>
                <a:ea typeface="Quattrocento Sans"/>
                <a:cs typeface="Quattrocento Sans"/>
                <a:sym typeface="Quattrocento Sans"/>
              </a:rPr>
              <a:t>Chieh</a:t>
            </a:r>
            <a:r>
              <a:rPr lang="en-US" sz="1944" b="0" i="0" u="none" strike="noStrike" cap="none" dirty="0">
                <a:solidFill>
                  <a:schemeClr val="dk1"/>
                </a:solidFill>
                <a:latin typeface="Quattrocento Sans"/>
                <a:ea typeface="Quattrocento Sans"/>
                <a:cs typeface="Quattrocento Sans"/>
                <a:sym typeface="Quattrocento Sans"/>
              </a:rPr>
              <a:t> Hsu</a:t>
            </a:r>
            <a:endParaRPr sz="1400" b="0" i="0" u="none" strike="noStrike" cap="none" dirty="0">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Graduate Students: Douglas Smith, Dustin </a:t>
            </a:r>
            <a:r>
              <a:rPr lang="en-US" sz="1944" b="0" i="0" u="none" strike="noStrike" cap="none" dirty="0" err="1">
                <a:solidFill>
                  <a:schemeClr val="dk1"/>
                </a:solidFill>
                <a:latin typeface="Quattrocento Sans"/>
                <a:ea typeface="Quattrocento Sans"/>
                <a:cs typeface="Quattrocento Sans"/>
                <a:sym typeface="Quattrocento Sans"/>
              </a:rPr>
              <a:t>Werran</a:t>
            </a:r>
            <a:r>
              <a:rPr lang="en-US" sz="1944" b="0" i="0" u="none" strike="noStrike" cap="none" dirty="0">
                <a:solidFill>
                  <a:schemeClr val="dk1"/>
                </a:solidFill>
                <a:latin typeface="Quattrocento Sans"/>
                <a:ea typeface="Quattrocento Sans"/>
                <a:cs typeface="Quattrocento Sans"/>
                <a:sym typeface="Quattrocento Sans"/>
              </a:rPr>
              <a:t>, Richa Rao</a:t>
            </a:r>
            <a:endParaRPr sz="1400" b="0" i="0" u="none" strike="noStrike" cap="none" dirty="0">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Undergraduate Students: Tony </a:t>
            </a:r>
            <a:r>
              <a:rPr lang="en-US" sz="1944" b="0" i="0" u="none" strike="noStrike" cap="none" dirty="0" err="1">
                <a:solidFill>
                  <a:schemeClr val="dk1"/>
                </a:solidFill>
                <a:latin typeface="Quattrocento Sans"/>
                <a:ea typeface="Quattrocento Sans"/>
                <a:cs typeface="Quattrocento Sans"/>
                <a:sym typeface="Quattrocento Sans"/>
              </a:rPr>
              <a:t>Faubert</a:t>
            </a:r>
            <a:r>
              <a:rPr lang="en-US" sz="1944" b="0" i="0" u="none" strike="noStrike" cap="none" dirty="0">
                <a:solidFill>
                  <a:schemeClr val="dk1"/>
                </a:solidFill>
                <a:latin typeface="Quattrocento Sans"/>
                <a:ea typeface="Quattrocento Sans"/>
                <a:cs typeface="Quattrocento Sans"/>
                <a:sym typeface="Quattrocento Sans"/>
              </a:rPr>
              <a:t>, Jessica Lan, Kylie Lim, Matthew </a:t>
            </a:r>
            <a:r>
              <a:rPr lang="en-US" sz="1944" b="0" i="0" u="none" strike="noStrike" cap="none" dirty="0" err="1">
                <a:solidFill>
                  <a:schemeClr val="dk1"/>
                </a:solidFill>
                <a:latin typeface="Quattrocento Sans"/>
                <a:ea typeface="Quattrocento Sans"/>
                <a:cs typeface="Quattrocento Sans"/>
                <a:sym typeface="Quattrocento Sans"/>
              </a:rPr>
              <a:t>Trahms</a:t>
            </a:r>
            <a:r>
              <a:rPr lang="en-US" sz="1944" b="0" i="0" u="none" strike="noStrike" cap="none" dirty="0">
                <a:solidFill>
                  <a:schemeClr val="dk1"/>
                </a:solidFill>
                <a:latin typeface="Quattrocento Sans"/>
                <a:ea typeface="Quattrocento Sans"/>
                <a:cs typeface="Quattrocento Sans"/>
                <a:sym typeface="Quattrocento Sans"/>
              </a:rPr>
              <a:t>, Donovan Erickson</a:t>
            </a:r>
            <a:endParaRPr sz="1400" b="0" i="0" u="none" strike="noStrike" cap="none" dirty="0">
              <a:solidFill>
                <a:srgbClr val="000000"/>
              </a:solidFill>
              <a:latin typeface="Arial"/>
              <a:ea typeface="Arial"/>
              <a:cs typeface="Arial"/>
              <a:sym typeface="Arial"/>
            </a:endParaRPr>
          </a:p>
        </p:txBody>
      </p:sp>
      <p:sp>
        <p:nvSpPr>
          <p:cNvPr id="105" name="Google Shape;105;g24361600e24_1_41"/>
          <p:cNvSpPr txBox="1"/>
          <p:nvPr/>
        </p:nvSpPr>
        <p:spPr>
          <a:xfrm>
            <a:off x="5372100" y="6051001"/>
            <a:ext cx="23019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STUDENTS:  </a:t>
            </a:r>
            <a:r>
              <a:rPr lang="en-US" sz="3500" b="1" i="0" u="none" strike="noStrike" cap="none">
                <a:solidFill>
                  <a:schemeClr val="lt1"/>
                </a:solidFill>
                <a:latin typeface="Encode Sans"/>
                <a:ea typeface="Encode Sans"/>
                <a:cs typeface="Encode Sans"/>
                <a:sym typeface="Encode Sans"/>
              </a:rPr>
              <a:t>DOUGLAS SMITH, DUSTIN WERRAN, SCOTT HAUCK</a:t>
            </a:r>
            <a:endParaRPr sz="3500" b="1" i="0" u="none" strike="noStrike" cap="none">
              <a:solidFill>
                <a:schemeClr val="lt1"/>
              </a:solidFill>
              <a:latin typeface="Encode Sans"/>
              <a:ea typeface="Encode Sans"/>
              <a:cs typeface="Encode Sans"/>
              <a:sym typeface="Encode Sans"/>
            </a:endParaRPr>
          </a:p>
        </p:txBody>
      </p:sp>
      <p:sp>
        <p:nvSpPr>
          <p:cNvPr id="106" name="Google Shape;106;g24361600e24_1_41"/>
          <p:cNvSpPr txBox="1"/>
          <p:nvPr/>
        </p:nvSpPr>
        <p:spPr>
          <a:xfrm>
            <a:off x="11315700" y="40664365"/>
            <a:ext cx="15925800"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107" name="Google Shape;107;g24361600e24_1_41"/>
          <p:cNvSpPr txBox="1"/>
          <p:nvPr/>
        </p:nvSpPr>
        <p:spPr>
          <a:xfrm>
            <a:off x="5207100" y="987245"/>
            <a:ext cx="22034400" cy="255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HARDWARE ACCELERATION APPLICATIONS </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FOR THE LARGE HADRON COLLIDER </a:t>
            </a:r>
            <a:endParaRPr sz="1900" b="0" i="0" u="none" strike="noStrike" cap="none">
              <a:solidFill>
                <a:srgbClr val="000000"/>
              </a:solidFill>
              <a:latin typeface="Arial"/>
              <a:ea typeface="Arial"/>
              <a:cs typeface="Arial"/>
              <a:sym typeface="Arial"/>
            </a:endParaRPr>
          </a:p>
        </p:txBody>
      </p:sp>
      <p:sp>
        <p:nvSpPr>
          <p:cNvPr id="108" name="Google Shape;108;g24361600e24_1_41"/>
          <p:cNvSpPr txBox="1"/>
          <p:nvPr/>
        </p:nvSpPr>
        <p:spPr>
          <a:xfrm>
            <a:off x="2887425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g24361600e24_1_75"/>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sz="3500" b="1" i="0" u="none" strike="noStrike" cap="none" dirty="0">
              <a:solidFill>
                <a:schemeClr val="lt1"/>
              </a:solidFill>
              <a:latin typeface="Encode Sans"/>
              <a:ea typeface="Encode Sans"/>
              <a:cs typeface="Encode Sans"/>
              <a:sym typeface="Encode Sans"/>
            </a:endParaRPr>
          </a:p>
        </p:txBody>
      </p:sp>
      <p:sp>
        <p:nvSpPr>
          <p:cNvPr id="115" name="Google Shape;115;g24361600e24_1_75"/>
          <p:cNvSpPr txBox="1"/>
          <p:nvPr/>
        </p:nvSpPr>
        <p:spPr>
          <a:xfrm>
            <a:off x="11387817" y="40637032"/>
            <a:ext cx="15158358"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ADVISERS: Ang Li</a:t>
            </a:r>
            <a:r>
              <a:rPr lang="en-US" sz="4200" b="1" dirty="0">
                <a:solidFill>
                  <a:schemeClr val="lt1"/>
                </a:solidFill>
                <a:latin typeface="Encode Sans"/>
                <a:sym typeface="Encode Sans"/>
              </a:rPr>
              <a:t>, Samuel Stein, Marvin Warner (PNNL)</a:t>
            </a:r>
          </a:p>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SPONSOR:  </a:t>
            </a:r>
            <a:r>
              <a:rPr lang="en-US" sz="3000" b="1" i="0" u="none" strike="noStrike" cap="none" dirty="0">
                <a:solidFill>
                  <a:schemeClr val="lt1"/>
                </a:solidFill>
                <a:latin typeface="Encode Sans"/>
                <a:ea typeface="Encode Sans"/>
                <a:cs typeface="Encode Sans"/>
                <a:sym typeface="Encode Sans"/>
              </a:rPr>
              <a:t>ELECTRICAL &amp; COMPUTER ENGINEERING DEPARTMENT, UNIVERSITY OF WASHINGTON</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dirty="0">
              <a:solidFill>
                <a:schemeClr val="lt1"/>
              </a:solidFill>
              <a:latin typeface="Encode Sans"/>
              <a:ea typeface="Encode Sans"/>
              <a:cs typeface="Encode Sans"/>
              <a:sym typeface="Encode Sans"/>
            </a:endParaRPr>
          </a:p>
        </p:txBody>
      </p:sp>
      <p:sp>
        <p:nvSpPr>
          <p:cNvPr id="116" name="Google Shape;116;g24361600e24_1_75"/>
          <p:cNvSpPr txBox="1"/>
          <p:nvPr/>
        </p:nvSpPr>
        <p:spPr>
          <a:xfrm>
            <a:off x="5063698" y="1069422"/>
            <a:ext cx="22791003"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p:txBody>
      </p:sp>
      <p:sp>
        <p:nvSpPr>
          <p:cNvPr id="117" name="Google Shape;117;g24361600e24_1_75"/>
          <p:cNvSpPr txBox="1"/>
          <p:nvPr/>
        </p:nvSpPr>
        <p:spPr>
          <a:xfrm>
            <a:off x="2868245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dirty="0">
                <a:solidFill>
                  <a:srgbClr val="FFFFFF"/>
                </a:solidFill>
                <a:latin typeface="Arial"/>
                <a:ea typeface="Arial"/>
                <a:cs typeface="Arial"/>
                <a:sym typeface="Arial"/>
              </a:rPr>
              <a:t>Sponsor Company Logo</a:t>
            </a:r>
            <a:endParaRPr dirty="0"/>
          </a:p>
        </p:txBody>
      </p:sp>
      <p:sp>
        <p:nvSpPr>
          <p:cNvPr id="6" name="Google Shape;42;g24361600e24_1_7">
            <a:extLst>
              <a:ext uri="{FF2B5EF4-FFF2-40B4-BE49-F238E27FC236}">
                <a16:creationId xmlns:a16="http://schemas.microsoft.com/office/drawing/2014/main" id="{2AEE6645-0C81-3715-F796-150BC273EA79}"/>
              </a:ext>
            </a:extLst>
          </p:cNvPr>
          <p:cNvSpPr txBox="1"/>
          <p:nvPr/>
        </p:nvSpPr>
        <p:spPr>
          <a:xfrm>
            <a:off x="1482411" y="8846123"/>
            <a:ext cx="12609000" cy="2859707"/>
          </a:xfrm>
          <a:prstGeom prst="rect">
            <a:avLst/>
          </a:prstGeom>
          <a:noFill/>
          <a:ln>
            <a:noFill/>
          </a:ln>
        </p:spPr>
        <p:txBody>
          <a:bodyPr spcFirstLastPara="1" wrap="square" lIns="88875" tIns="44425" rIns="88875" bIns="44425" anchor="t" anchorCtr="0">
            <a:spAutoFit/>
          </a:bodyPr>
          <a:lstStyle/>
          <a:p>
            <a:pPr marL="444490" marR="0" lvl="0" indent="-444490" algn="just" rtl="0">
              <a:spcBef>
                <a:spcPts val="120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Distributed quantum computing can be used to </a:t>
            </a:r>
            <a:r>
              <a:rPr lang="en-US" sz="2500" dirty="0">
                <a:solidFill>
                  <a:schemeClr val="dk1"/>
                </a:solidFill>
                <a:latin typeface="Open Sans"/>
                <a:ea typeface="Open Sans"/>
                <a:cs typeface="Open Sans"/>
                <a:sym typeface="Open Sans"/>
              </a:rPr>
              <a:t>connect </a:t>
            </a:r>
            <a:r>
              <a:rPr lang="en-US" sz="2500" b="0" i="0" u="none" strike="noStrike" cap="none" dirty="0">
                <a:solidFill>
                  <a:schemeClr val="dk1"/>
                </a:solidFill>
                <a:latin typeface="Open Sans"/>
                <a:ea typeface="Open Sans"/>
                <a:cs typeface="Open Sans"/>
                <a:sym typeface="Open Sans"/>
              </a:rPr>
              <a:t>multiple quantum processors to overcome the difficulty of finite qubit r</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QMPI</a:t>
            </a:r>
            <a:r>
              <a:rPr lang="en-US" sz="2500" b="0" i="0" u="none" strike="noStrike" cap="none"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takes advantages of quantum teleportation to communication between different quantum processors but leverage the framework built for classical MPI.</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operations of QMPI can be simply classified into two types: point-to-point operations, collective operations.[1]</a:t>
            </a:r>
            <a:endParaRPr sz="1400" b="0" i="0" u="none" strike="noStrike" cap="none" dirty="0">
              <a:solidFill>
                <a:srgbClr val="000000"/>
              </a:solidFill>
              <a:latin typeface="Arial"/>
              <a:ea typeface="Arial"/>
              <a:cs typeface="Arial"/>
              <a:sym typeface="Arial"/>
            </a:endParaRPr>
          </a:p>
        </p:txBody>
      </p:sp>
      <p:sp>
        <p:nvSpPr>
          <p:cNvPr id="7" name="Google Shape;43;g24361600e24_1_7">
            <a:extLst>
              <a:ext uri="{FF2B5EF4-FFF2-40B4-BE49-F238E27FC236}">
                <a16:creationId xmlns:a16="http://schemas.microsoft.com/office/drawing/2014/main" id="{77684956-CBBB-B812-4274-B24F438A3C9C}"/>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8" name="Google Shape;44;g24361600e24_1_7">
                <a:extLst>
                  <a:ext uri="{FF2B5EF4-FFF2-40B4-BE49-F238E27FC236}">
                    <a16:creationId xmlns:a16="http://schemas.microsoft.com/office/drawing/2014/main" id="{1ED9AD19-1CB7-3F62-213A-31FBDBAFD1A0}"/>
                  </a:ext>
                </a:extLst>
              </p:cNvPr>
              <p:cNvSpPr txBox="1"/>
              <p:nvPr/>
            </p:nvSpPr>
            <p:spPr>
              <a:xfrm>
                <a:off x="1514361" y="13807865"/>
                <a:ext cx="6984865" cy="6888951"/>
              </a:xfrm>
              <a:prstGeom prst="rect">
                <a:avLst/>
              </a:prstGeom>
              <a:noFill/>
              <a:ln>
                <a:noFill/>
              </a:ln>
            </p:spPr>
            <p:txBody>
              <a:bodyPr spcFirstLastPara="1" wrap="square" lIns="88875" tIns="44425" rIns="88875" bIns="44425" anchor="t" anchorCtr="0">
                <a:spAutoFit/>
              </a:bodyPr>
              <a:lstStyle/>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Different from classical bits, quantum data cannot be easily shared cross quantum nodes due to the quantum no-cloning theorem.</a:t>
                </a:r>
                <a:endParaRPr lang="en-US" sz="2500" dirty="0">
                  <a:solidFill>
                    <a:schemeClr val="dk1"/>
                  </a:solidFill>
                  <a:latin typeface="Open Sans"/>
                  <a:ea typeface="Open Sans"/>
                  <a:cs typeface="Open Sans"/>
                </a:endParaRPr>
              </a:p>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remote point-to-point communication can be implemented by utilizing the remote EPR pair ( two qubits in entangled quantum state </a:t>
                </a:r>
                <a14:m>
                  <m:oMath xmlns:m="http://schemas.openxmlformats.org/officeDocument/2006/math">
                    <m:f>
                      <m:fPr>
                        <m:ctrlPr>
                          <a:rPr lang="ar-AE" sz="2500" i="1">
                            <a:solidFill>
                              <a:schemeClr val="dk1"/>
                            </a:solidFill>
                            <a:latin typeface="Cambria Math" panose="02040503050406030204" pitchFamily="18" charset="0"/>
                            <a:sym typeface="Open Sans"/>
                          </a:rPr>
                        </m:ctrlPr>
                      </m:fPr>
                      <m:num>
                        <m:r>
                          <a:rPr lang="ar-AE" sz="2500">
                            <a:solidFill>
                              <a:schemeClr val="dk1"/>
                            </a:solidFill>
                            <a:latin typeface="Cambria Math" panose="02040503050406030204" pitchFamily="18" charset="0"/>
                            <a:sym typeface="Open Sans"/>
                          </a:rPr>
                          <m:t>1</m:t>
                        </m:r>
                      </m:num>
                      <m:den>
                        <m:rad>
                          <m:radPr>
                            <m:degHide m:val="on"/>
                            <m:ctrlPr>
                              <a:rPr lang="ar-AE" sz="2500" i="1">
                                <a:solidFill>
                                  <a:schemeClr val="dk1"/>
                                </a:solidFill>
                                <a:latin typeface="Cambria Math" panose="02040503050406030204" pitchFamily="18" charset="0"/>
                                <a:sym typeface="Open Sans"/>
                              </a:rPr>
                            </m:ctrlPr>
                          </m:radPr>
                          <m:deg/>
                          <m:e>
                            <m:r>
                              <a:rPr lang="en-US" sz="2500">
                                <a:solidFill>
                                  <a:schemeClr val="dk1"/>
                                </a:solidFill>
                                <a:latin typeface="Cambria Math" panose="02040503050406030204" pitchFamily="18" charset="0"/>
                                <a:sym typeface="Open Sans"/>
                              </a:rPr>
                              <m:t>2</m:t>
                            </m:r>
                          </m:e>
                        </m:rad>
                      </m:den>
                    </m:f>
                    <m:d>
                      <m:dPr>
                        <m:ctrlPr>
                          <a:rPr lang="en-US" sz="2500" i="1">
                            <a:solidFill>
                              <a:schemeClr val="dk1"/>
                            </a:solidFill>
                            <a:latin typeface="Cambria Math" panose="02040503050406030204" pitchFamily="18" charset="0"/>
                            <a:sym typeface="Open Sans"/>
                          </a:rPr>
                        </m:ctrlPr>
                      </m:dPr>
                      <m:e>
                        <m:d>
                          <m:dPr>
                            <m:begChr m:val=""/>
                            <m:endChr m:val="⟩"/>
                            <m:ctrlPr>
                              <a:rPr lang="en-US" sz="2500" i="1">
                                <a:solidFill>
                                  <a:schemeClr val="dk1"/>
                                </a:solidFill>
                                <a:latin typeface="Cambria Math" panose="02040503050406030204" pitchFamily="18" charset="0"/>
                                <a:sym typeface="Open Sans"/>
                              </a:rPr>
                            </m:ctrlPr>
                          </m:dPr>
                          <m:e>
                            <m:r>
                              <a:rPr lang="en-US" sz="2500">
                                <a:solidFill>
                                  <a:schemeClr val="dk1"/>
                                </a:solidFill>
                                <a:latin typeface="Cambria Math" panose="02040503050406030204" pitchFamily="18" charset="0"/>
                                <a:sym typeface="Open Sans"/>
                              </a:rPr>
                              <m:t>|00</m:t>
                            </m:r>
                          </m:e>
                        </m:d>
                        <m:r>
                          <a:rPr lang="en-US" sz="2500">
                            <a:solidFill>
                              <a:schemeClr val="dk1"/>
                            </a:solidFill>
                            <a:latin typeface="Cambria Math" panose="02040503050406030204" pitchFamily="18" charset="0"/>
                            <a:sym typeface="Open Sans"/>
                          </a:rPr>
                          <m:t>+</m:t>
                        </m:r>
                        <m:d>
                          <m:dPr>
                            <m:begChr m:val=""/>
                            <m:endChr m:val="⟩"/>
                            <m:ctrlPr>
                              <a:rPr lang="en-US" sz="2500" i="1">
                                <a:solidFill>
                                  <a:schemeClr val="dk1"/>
                                </a:solidFill>
                                <a:latin typeface="Cambria Math" panose="02040503050406030204" pitchFamily="18" charset="0"/>
                                <a:sym typeface="Open Sans"/>
                              </a:rPr>
                            </m:ctrlPr>
                          </m:dPr>
                          <m:e>
                            <m:r>
                              <a:rPr lang="en-US" sz="2500">
                                <a:solidFill>
                                  <a:schemeClr val="dk1"/>
                                </a:solidFill>
                                <a:latin typeface="Cambria Math" panose="02040503050406030204" pitchFamily="18" charset="0"/>
                                <a:sym typeface="Open Sans"/>
                              </a:rPr>
                              <m:t>|11</m:t>
                            </m:r>
                          </m:e>
                        </m:d>
                      </m:e>
                    </m:d>
                    <m:r>
                      <a:rPr lang="en-US" sz="2500">
                        <a:solidFill>
                          <a:schemeClr val="dk1"/>
                        </a:solidFill>
                        <a:latin typeface="Cambria Math" panose="02040503050406030204" pitchFamily="18" charset="0"/>
                        <a:sym typeface="Open Sans"/>
                      </a:rPr>
                      <m:t>.</m:t>
                    </m:r>
                  </m:oMath>
                </a14:m>
                <a:endParaRPr lang="en-US" sz="2500" dirty="0">
                  <a:solidFill>
                    <a:schemeClr val="dk1"/>
                  </a:solidFill>
                  <a:latin typeface="Open Sans"/>
                  <a:ea typeface="Open Sans"/>
                  <a:cs typeface="Open Sans"/>
                  <a:sym typeface="Open Sans"/>
                </a:endParaRPr>
              </a:p>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Based on remote EPR pairs, two communication protocols for inter-node communication emerge, </a:t>
                </a:r>
                <a:r>
                  <a:rPr lang="en-US" sz="2500" i="1" dirty="0">
                    <a:solidFill>
                      <a:schemeClr val="dk1"/>
                    </a:solidFill>
                    <a:latin typeface="+mj-lt"/>
                    <a:sym typeface="Open Sans"/>
                  </a:rPr>
                  <a:t>Cat_Comm </a:t>
                </a:r>
                <a:r>
                  <a:rPr lang="en-US" sz="2500" dirty="0">
                    <a:solidFill>
                      <a:schemeClr val="dk1"/>
                    </a:solidFill>
                    <a:latin typeface="Open Sans"/>
                    <a:ea typeface="Open Sans"/>
                    <a:cs typeface="Open Sans"/>
                    <a:sym typeface="Open Sans"/>
                  </a:rPr>
                  <a:t>and </a:t>
                </a:r>
                <a:r>
                  <a:rPr lang="en-US" sz="2500" i="1" dirty="0">
                    <a:solidFill>
                      <a:schemeClr val="dk1"/>
                    </a:solidFill>
                    <a:latin typeface="+mj-lt"/>
                    <a:sym typeface="Open Sans"/>
                  </a:rPr>
                  <a:t>TP_Comm</a:t>
                </a:r>
                <a:r>
                  <a:rPr lang="en-US" sz="2500" dirty="0">
                    <a:solidFill>
                      <a:schemeClr val="dk1"/>
                    </a:solidFill>
                    <a:latin typeface="Open Sans"/>
                    <a:ea typeface="Open Sans"/>
                    <a:cs typeface="Open Sans"/>
                    <a:sym typeface="Open Sans"/>
                  </a:rPr>
                  <a:t>. The left figures illustrate how to use these two schemes to implement remote cx gate with control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residing in quantum node A and the target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a:ea typeface="Open Sans"/>
                    <a:cs typeface="Open Sans"/>
                  </a:rPr>
                  <a:t> in node B.[2][3]</a:t>
                </a:r>
                <a:endParaRPr sz="2500" dirty="0">
                  <a:solidFill>
                    <a:schemeClr val="dk1"/>
                  </a:solidFill>
                  <a:latin typeface="Open Sans"/>
                  <a:ea typeface="Open Sans"/>
                  <a:cs typeface="Open Sans"/>
                </a:endParaRPr>
              </a:p>
            </p:txBody>
          </p:sp>
        </mc:Choice>
        <mc:Fallback xmlns="">
          <p:sp>
            <p:nvSpPr>
              <p:cNvPr id="8" name="Google Shape;44;g24361600e24_1_7">
                <a:extLst>
                  <a:ext uri="{FF2B5EF4-FFF2-40B4-BE49-F238E27FC236}">
                    <a16:creationId xmlns:a16="http://schemas.microsoft.com/office/drawing/2014/main" id="{1ED9AD19-1CB7-3F62-213A-31FBDBAFD1A0}"/>
                  </a:ext>
                </a:extLst>
              </p:cNvPr>
              <p:cNvSpPr txBox="1">
                <a:spLocks noRot="1" noChangeAspect="1" noMove="1" noResize="1" noEditPoints="1" noAdjustHandles="1" noChangeArrowheads="1" noChangeShapeType="1" noTextEdit="1"/>
              </p:cNvSpPr>
              <p:nvPr/>
            </p:nvSpPr>
            <p:spPr>
              <a:xfrm>
                <a:off x="1514361" y="13807865"/>
                <a:ext cx="6984865" cy="6888951"/>
              </a:xfrm>
              <a:prstGeom prst="rect">
                <a:avLst/>
              </a:prstGeom>
              <a:blipFill>
                <a:blip r:embed="rId4"/>
                <a:stretch>
                  <a:fillRect l="-1452" r="-1452" b="-1105"/>
                </a:stretch>
              </a:blipFill>
              <a:ln>
                <a:noFill/>
              </a:ln>
            </p:spPr>
            <p:txBody>
              <a:bodyPr/>
              <a:lstStyle/>
              <a:p>
                <a:r>
                  <a:rPr lang="en-US">
                    <a:noFill/>
                  </a:rPr>
                  <a:t> </a:t>
                </a:r>
              </a:p>
            </p:txBody>
          </p:sp>
        </mc:Fallback>
      </mc:AlternateContent>
      <p:sp>
        <p:nvSpPr>
          <p:cNvPr id="9" name="Google Shape;45;g24361600e24_1_7">
            <a:extLst>
              <a:ext uri="{FF2B5EF4-FFF2-40B4-BE49-F238E27FC236}">
                <a16:creationId xmlns:a16="http://schemas.microsoft.com/office/drawing/2014/main" id="{071174F9-6939-FA5B-6BF9-AC8F2946ED94}"/>
              </a:ext>
            </a:extLst>
          </p:cNvPr>
          <p:cNvSpPr/>
          <p:nvPr/>
        </p:nvSpPr>
        <p:spPr>
          <a:xfrm>
            <a:off x="1514361" y="12455808"/>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Point-to-point Operations</a:t>
            </a:r>
            <a:endParaRPr sz="1400" b="0" i="0" u="none" strike="noStrike" cap="none" dirty="0">
              <a:solidFill>
                <a:srgbClr val="000000"/>
              </a:solidFill>
              <a:latin typeface="Arial"/>
              <a:ea typeface="Arial"/>
              <a:cs typeface="Arial"/>
              <a:sym typeface="Arial"/>
            </a:endParaRPr>
          </a:p>
        </p:txBody>
      </p:sp>
      <p:sp>
        <p:nvSpPr>
          <p:cNvPr id="10" name="Google Shape;46;g24361600e24_1_7">
            <a:extLst>
              <a:ext uri="{FF2B5EF4-FFF2-40B4-BE49-F238E27FC236}">
                <a16:creationId xmlns:a16="http://schemas.microsoft.com/office/drawing/2014/main" id="{D3B2E356-295D-D16A-B490-0C786E4CAAE6}"/>
              </a:ext>
            </a:extLst>
          </p:cNvPr>
          <p:cNvSpPr/>
          <p:nvPr/>
        </p:nvSpPr>
        <p:spPr>
          <a:xfrm>
            <a:off x="1514361" y="21405127"/>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Collective operations</a:t>
            </a:r>
            <a:endParaRPr sz="1400" b="0" i="0" u="none" strike="noStrike" cap="none" dirty="0">
              <a:solidFill>
                <a:srgbClr val="000000"/>
              </a:solidFill>
              <a:latin typeface="Arial"/>
              <a:ea typeface="Arial"/>
              <a:cs typeface="Arial"/>
              <a:sym typeface="Arial"/>
            </a:endParaRPr>
          </a:p>
        </p:txBody>
      </p:sp>
      <p:sp>
        <p:nvSpPr>
          <p:cNvPr id="12" name="Google Shape;48;g24361600e24_1_7">
            <a:extLst>
              <a:ext uri="{FF2B5EF4-FFF2-40B4-BE49-F238E27FC236}">
                <a16:creationId xmlns:a16="http://schemas.microsoft.com/office/drawing/2014/main" id="{91105246-D447-0BDB-7AAD-FB32F141179E}"/>
              </a:ext>
            </a:extLst>
          </p:cNvPr>
          <p:cNvSpPr txBox="1"/>
          <p:nvPr/>
        </p:nvSpPr>
        <p:spPr>
          <a:xfrm>
            <a:off x="1450488" y="22623886"/>
            <a:ext cx="6804300" cy="8399685"/>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In additional to general point-to-point communication, QMPI also provides the collective operations shown in the right table .</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overall existed compliers utilize </a:t>
            </a:r>
            <a:r>
              <a:rPr lang="en-US" sz="2500" i="1" dirty="0">
                <a:solidFill>
                  <a:schemeClr val="dk1"/>
                </a:solidFill>
                <a:latin typeface="Open Sans"/>
                <a:ea typeface="Open Sans"/>
                <a:cs typeface="Open Sans"/>
                <a:sym typeface="Open Sans"/>
              </a:rPr>
              <a:t>Cat_Comm </a:t>
            </a:r>
            <a:r>
              <a:rPr lang="en-US" sz="2500" dirty="0">
                <a:solidFill>
                  <a:schemeClr val="dk1"/>
                </a:solidFill>
                <a:latin typeface="Open Sans"/>
                <a:ea typeface="Open Sans"/>
                <a:cs typeface="Open Sans"/>
                <a:sym typeface="Open Sans"/>
              </a:rPr>
              <a:t>for implementing the inter-node remote gates. However, this procedure has a low throughput due to the limited information </a:t>
            </a:r>
            <a:r>
              <a:rPr lang="en-US" sz="2500" dirty="0" err="1">
                <a:solidFill>
                  <a:schemeClr val="dk1"/>
                </a:solidFill>
                <a:latin typeface="Open Sans"/>
                <a:ea typeface="Open Sans"/>
                <a:cs typeface="Open Sans"/>
                <a:sym typeface="Open Sans"/>
              </a:rPr>
              <a:t>teleportated</a:t>
            </a:r>
            <a:r>
              <a:rPr lang="en-US" sz="2500" dirty="0">
                <a:solidFill>
                  <a:schemeClr val="dk1"/>
                </a:solidFill>
                <a:latin typeface="Open Sans"/>
                <a:ea typeface="Open Sans"/>
                <a:cs typeface="Open Sans"/>
                <a:sym typeface="Open Sans"/>
              </a:rPr>
              <a:t> per remote EPR pair.</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Later, the </a:t>
            </a:r>
            <a:r>
              <a:rPr lang="en-US" sz="2500" i="1" dirty="0" err="1">
                <a:solidFill>
                  <a:schemeClr val="dk1"/>
                </a:solidFill>
                <a:latin typeface="Open Sans"/>
                <a:ea typeface="Open Sans"/>
                <a:cs typeface="Open Sans"/>
                <a:sym typeface="Open Sans"/>
              </a:rPr>
              <a:t>Burst_communication</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(a group of continuous remote two-qubit gates between one qubit and node) and </a:t>
            </a:r>
            <a:r>
              <a:rPr lang="en-US" sz="2500" i="1" dirty="0" err="1">
                <a:solidFill>
                  <a:schemeClr val="dk1"/>
                </a:solidFill>
                <a:latin typeface="Open Sans"/>
                <a:ea typeface="Open Sans"/>
                <a:cs typeface="Open Sans"/>
                <a:sym typeface="Open Sans"/>
              </a:rPr>
              <a:t>Coll_Comm</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framework based on communication buffers were proposed to optimize the communication overhead of distributed quantum program. They both significantly reduce the resources consumption in the experiments.</a:t>
            </a:r>
          </a:p>
          <a:p>
            <a:pPr marL="444490" indent="-444490" algn="just">
              <a:spcBef>
                <a:spcPts val="1200"/>
              </a:spcBef>
              <a:buClr>
                <a:schemeClr val="dk1"/>
              </a:buClr>
              <a:buSzPts val="2500"/>
              <a:buFont typeface="Arial"/>
              <a:buChar char="•"/>
            </a:pPr>
            <a:endParaRPr sz="2500" dirty="0">
              <a:solidFill>
                <a:schemeClr val="dk1"/>
              </a:solidFill>
              <a:latin typeface="Open Sans"/>
              <a:ea typeface="Open Sans"/>
              <a:cs typeface="Open Sans"/>
            </a:endParaRPr>
          </a:p>
        </p:txBody>
      </p:sp>
      <p:sp>
        <p:nvSpPr>
          <p:cNvPr id="14" name="Google Shape;50;g24361600e24_1_7">
            <a:extLst>
              <a:ext uri="{FF2B5EF4-FFF2-40B4-BE49-F238E27FC236}">
                <a16:creationId xmlns:a16="http://schemas.microsoft.com/office/drawing/2014/main" id="{6A243557-3928-7024-8E62-6B1D6B28261D}"/>
              </a:ext>
            </a:extLst>
          </p:cNvPr>
          <p:cNvSpPr/>
          <p:nvPr/>
        </p:nvSpPr>
        <p:spPr>
          <a:xfrm>
            <a:off x="16814103" y="20927915"/>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16" name="Google Shape;52;g24361600e24_1_7">
            <a:extLst>
              <a:ext uri="{FF2B5EF4-FFF2-40B4-BE49-F238E27FC236}">
                <a16:creationId xmlns:a16="http://schemas.microsoft.com/office/drawing/2014/main" id="{761555E8-68F4-B1DE-151E-6C8974117C04}"/>
              </a:ext>
            </a:extLst>
          </p:cNvPr>
          <p:cNvSpPr txBox="1"/>
          <p:nvPr/>
        </p:nvSpPr>
        <p:spPr>
          <a:xfrm>
            <a:off x="16947725" y="22228588"/>
            <a:ext cx="7317247" cy="5706640"/>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transformed benchmark circuit rd32 utilizing our strategy is shown in Fig (a).</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is executed by QASM simulator with 1024 shots (Fig. (b)).</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has the correct result with fidelity 68% and five pairs of EPR pairs consumption. Compared with the baseline, the fidelity of computation is significantly improved, and the remote EPR pairs consumption is significantly reduced.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strategy could also work for other MCT circuits with the similar improvements in the distributed quantum system.</a:t>
            </a:r>
          </a:p>
        </p:txBody>
      </p:sp>
      <p:sp>
        <p:nvSpPr>
          <p:cNvPr id="18" name="Google Shape;54;g24361600e24_1_7">
            <a:extLst>
              <a:ext uri="{FF2B5EF4-FFF2-40B4-BE49-F238E27FC236}">
                <a16:creationId xmlns:a16="http://schemas.microsoft.com/office/drawing/2014/main" id="{CD5BEFA1-60A3-D715-E1BF-2A0CC36B4C8C}"/>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Experiment Setup</a:t>
            </a:r>
            <a:endParaRPr sz="1400" b="0" i="0" u="none" strike="noStrike" cap="none" dirty="0">
              <a:solidFill>
                <a:srgbClr val="000000"/>
              </a:solidFill>
              <a:latin typeface="Arial"/>
              <a:ea typeface="Arial"/>
              <a:cs typeface="Arial"/>
              <a:sym typeface="Arial"/>
            </a:endParaRPr>
          </a:p>
        </p:txBody>
      </p:sp>
      <p:sp>
        <p:nvSpPr>
          <p:cNvPr id="19" name="Google Shape;55;g24361600e24_1_7">
            <a:extLst>
              <a:ext uri="{FF2B5EF4-FFF2-40B4-BE49-F238E27FC236}">
                <a16:creationId xmlns:a16="http://schemas.microsoft.com/office/drawing/2014/main" id="{A6210CCB-9E5B-4C24-75AA-C8F51BBD3932}"/>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20" name="Google Shape;56;g24361600e24_1_7">
            <a:extLst>
              <a:ext uri="{FF2B5EF4-FFF2-40B4-BE49-F238E27FC236}">
                <a16:creationId xmlns:a16="http://schemas.microsoft.com/office/drawing/2014/main" id="{2D7EE46D-FFB2-2C00-A6FA-7C05647B5B50}"/>
              </a:ext>
            </a:extLst>
          </p:cNvPr>
          <p:cNvSpPr txBox="1"/>
          <p:nvPr/>
        </p:nvSpPr>
        <p:spPr>
          <a:xfrm>
            <a:off x="16814103" y="14944770"/>
            <a:ext cx="8095147"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are implemented using </a:t>
            </a:r>
            <a:r>
              <a:rPr lang="en-US" sz="2500" dirty="0" err="1">
                <a:solidFill>
                  <a:schemeClr val="dk1"/>
                </a:solidFill>
                <a:latin typeface="Open Sans"/>
                <a:ea typeface="Open Sans"/>
                <a:cs typeface="Open Sans"/>
                <a:sym typeface="Open Sans"/>
              </a:rPr>
              <a:t>qasm</a:t>
            </a:r>
            <a:r>
              <a:rPr lang="en-US" sz="2500" dirty="0">
                <a:solidFill>
                  <a:schemeClr val="dk1"/>
                </a:solidFill>
                <a:latin typeface="Open Sans"/>
                <a:ea typeface="Open Sans"/>
                <a:cs typeface="Open Sans"/>
                <a:sym typeface="Open Sans"/>
              </a:rPr>
              <a:t>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(shown in figure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reported in previous paper.</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29" name="Google Shape;66;g24361600e24_1_7">
            <a:extLst>
              <a:ext uri="{FF2B5EF4-FFF2-40B4-BE49-F238E27FC236}">
                <a16:creationId xmlns:a16="http://schemas.microsoft.com/office/drawing/2014/main" id="{71AFD6B1-91B0-6482-EDF4-BCE3F644CF56}"/>
              </a:ext>
            </a:extLst>
          </p:cNvPr>
          <p:cNvSpPr/>
          <p:nvPr/>
        </p:nvSpPr>
        <p:spPr>
          <a:xfrm>
            <a:off x="16887202" y="31589131"/>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30" name="Google Shape;67;g24361600e24_1_7">
            <a:extLst>
              <a:ext uri="{FF2B5EF4-FFF2-40B4-BE49-F238E27FC236}">
                <a16:creationId xmlns:a16="http://schemas.microsoft.com/office/drawing/2014/main" id="{E1439AC6-28E7-42E8-CBE8-43E048FEA5E1}"/>
              </a:ext>
            </a:extLst>
          </p:cNvPr>
          <p:cNvSpPr txBox="1"/>
          <p:nvPr/>
        </p:nvSpPr>
        <p:spPr>
          <a:xfrm>
            <a:off x="23691502" y="32799379"/>
            <a:ext cx="7608600" cy="6183694"/>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Marvin Warner (PNNL)</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3" name="Picture 2" descr="A diagram of a telephone connection&#10;&#10;Description automatically generated with low confidence">
            <a:extLst>
              <a:ext uri="{FF2B5EF4-FFF2-40B4-BE49-F238E27FC236}">
                <a16:creationId xmlns:a16="http://schemas.microsoft.com/office/drawing/2014/main" id="{9F40EC2E-246B-EDFD-7094-46F6B4BB4D20}"/>
              </a:ext>
            </a:extLst>
          </p:cNvPr>
          <p:cNvPicPr>
            <a:picLocks noChangeAspect="1"/>
          </p:cNvPicPr>
          <p:nvPr/>
        </p:nvPicPr>
        <p:blipFill>
          <a:blip r:embed="rId5"/>
          <a:stretch>
            <a:fillRect/>
          </a:stretch>
        </p:blipFill>
        <p:spPr>
          <a:xfrm>
            <a:off x="9026741" y="17064288"/>
            <a:ext cx="5353545" cy="3986683"/>
          </a:xfrm>
          <a:prstGeom prst="rect">
            <a:avLst/>
          </a:prstGeom>
        </p:spPr>
      </p:pic>
      <p:pic>
        <p:nvPicPr>
          <p:cNvPr id="5" name="Picture 4" descr="A diagram of a cat-entangler&#10;&#10;Description automatically generated with low confidence">
            <a:extLst>
              <a:ext uri="{FF2B5EF4-FFF2-40B4-BE49-F238E27FC236}">
                <a16:creationId xmlns:a16="http://schemas.microsoft.com/office/drawing/2014/main" id="{3296573B-AE03-6E4C-4A8B-648CF07D8B36}"/>
              </a:ext>
            </a:extLst>
          </p:cNvPr>
          <p:cNvPicPr>
            <a:picLocks noChangeAspect="1"/>
          </p:cNvPicPr>
          <p:nvPr/>
        </p:nvPicPr>
        <p:blipFill rotWithShape="1">
          <a:blip r:embed="rId6"/>
          <a:srcRect t="10197"/>
          <a:stretch/>
        </p:blipFill>
        <p:spPr>
          <a:xfrm>
            <a:off x="8691382" y="13530183"/>
            <a:ext cx="5181991" cy="3733103"/>
          </a:xfrm>
          <a:prstGeom prst="rect">
            <a:avLst/>
          </a:prstGeom>
        </p:spPr>
      </p:pic>
      <p:graphicFrame>
        <p:nvGraphicFramePr>
          <p:cNvPr id="45" name="Table 15">
            <a:extLst>
              <a:ext uri="{FF2B5EF4-FFF2-40B4-BE49-F238E27FC236}">
                <a16:creationId xmlns:a16="http://schemas.microsoft.com/office/drawing/2014/main" id="{E5EEB1F3-A3C1-2EE9-EC16-2C85175AD174}"/>
              </a:ext>
            </a:extLst>
          </p:cNvPr>
          <p:cNvGraphicFramePr>
            <a:graphicFrameLocks noGrp="1"/>
          </p:cNvGraphicFramePr>
          <p:nvPr>
            <p:extLst>
              <p:ext uri="{D42A27DB-BD31-4B8C-83A1-F6EECF244321}">
                <p14:modId xmlns:p14="http://schemas.microsoft.com/office/powerpoint/2010/main" val="3901490799"/>
              </p:ext>
            </p:extLst>
          </p:nvPr>
        </p:nvGraphicFramePr>
        <p:xfrm>
          <a:off x="17322556" y="28733394"/>
          <a:ext cx="5947639" cy="1278150"/>
        </p:xfrm>
        <a:graphic>
          <a:graphicData uri="http://schemas.openxmlformats.org/drawingml/2006/table">
            <a:tbl>
              <a:tblPr firstRow="1" bandRow="1">
                <a:tableStyleId>{5C22544A-7EE6-4342-B048-85BDC9FD1C3A}</a:tableStyleId>
              </a:tblPr>
              <a:tblGrid>
                <a:gridCol w="2359765">
                  <a:extLst>
                    <a:ext uri="{9D8B030D-6E8A-4147-A177-3AD203B41FA5}">
                      <a16:colId xmlns:a16="http://schemas.microsoft.com/office/drawing/2014/main" val="1908145586"/>
                    </a:ext>
                  </a:extLst>
                </a:gridCol>
                <a:gridCol w="2079872">
                  <a:extLst>
                    <a:ext uri="{9D8B030D-6E8A-4147-A177-3AD203B41FA5}">
                      <a16:colId xmlns:a16="http://schemas.microsoft.com/office/drawing/2014/main" val="927377627"/>
                    </a:ext>
                  </a:extLst>
                </a:gridCol>
                <a:gridCol w="1508002">
                  <a:extLst>
                    <a:ext uri="{9D8B030D-6E8A-4147-A177-3AD203B41FA5}">
                      <a16:colId xmlns:a16="http://schemas.microsoft.com/office/drawing/2014/main" val="2975493502"/>
                    </a:ext>
                  </a:extLst>
                </a:gridCol>
              </a:tblGrid>
              <a:tr h="505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1867">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0838">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46" name="Straight Connector 45">
            <a:extLst>
              <a:ext uri="{FF2B5EF4-FFF2-40B4-BE49-F238E27FC236}">
                <a16:creationId xmlns:a16="http://schemas.microsoft.com/office/drawing/2014/main" id="{20EF5022-8F68-514E-7D92-28AA86855276}"/>
              </a:ext>
            </a:extLst>
          </p:cNvPr>
          <p:cNvCxnSpPr>
            <a:cxnSpLocks/>
          </p:cNvCxnSpPr>
          <p:nvPr/>
        </p:nvCxnSpPr>
        <p:spPr>
          <a:xfrm>
            <a:off x="17322556" y="28748892"/>
            <a:ext cx="2296665" cy="475773"/>
          </a:xfrm>
          <a:prstGeom prst="line">
            <a:avLst/>
          </a:prstGeom>
          <a:ln w="1270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8968F0C0-702C-2777-A82D-8DADD9A43A78}"/>
              </a:ext>
            </a:extLst>
          </p:cNvPr>
          <p:cNvSpPr txBox="1"/>
          <p:nvPr/>
        </p:nvSpPr>
        <p:spPr>
          <a:xfrm>
            <a:off x="17354012" y="28901390"/>
            <a:ext cx="1588703" cy="307777"/>
          </a:xfrm>
          <a:prstGeom prst="rect">
            <a:avLst/>
          </a:prstGeom>
          <a:noFill/>
        </p:spPr>
        <p:txBody>
          <a:bodyPr wrap="square" rtlCol="0">
            <a:spAutoFit/>
          </a:bodyPr>
          <a:lstStyle/>
          <a:p>
            <a:r>
              <a:rPr lang="en-US" dirty="0">
                <a:solidFill>
                  <a:schemeClr val="tx1"/>
                </a:solidFill>
              </a:rPr>
              <a:t>methods</a:t>
            </a:r>
          </a:p>
        </p:txBody>
      </p:sp>
      <p:sp>
        <p:nvSpPr>
          <p:cNvPr id="48" name="TextBox 47">
            <a:extLst>
              <a:ext uri="{FF2B5EF4-FFF2-40B4-BE49-F238E27FC236}">
                <a16:creationId xmlns:a16="http://schemas.microsoft.com/office/drawing/2014/main" id="{A091A3A1-9216-C775-303B-E9E59A45E7E8}"/>
              </a:ext>
            </a:extLst>
          </p:cNvPr>
          <p:cNvSpPr txBox="1"/>
          <p:nvPr/>
        </p:nvSpPr>
        <p:spPr>
          <a:xfrm>
            <a:off x="18056583" y="28733394"/>
            <a:ext cx="1290985" cy="307777"/>
          </a:xfrm>
          <a:prstGeom prst="rect">
            <a:avLst/>
          </a:prstGeom>
          <a:noFill/>
        </p:spPr>
        <p:txBody>
          <a:bodyPr wrap="square" rtlCol="0">
            <a:spAutoFit/>
          </a:bodyPr>
          <a:lstStyle/>
          <a:p>
            <a:r>
              <a:rPr lang="en-US" dirty="0">
                <a:solidFill>
                  <a:schemeClr val="tx1"/>
                </a:solidFill>
              </a:rPr>
              <a:t>metrics</a:t>
            </a:r>
          </a:p>
        </p:txBody>
      </p:sp>
      <p:pic>
        <p:nvPicPr>
          <p:cNvPr id="49" name="Picture 48" descr="A picture containing line, receipt&#10;&#10;Description automatically generated">
            <a:extLst>
              <a:ext uri="{FF2B5EF4-FFF2-40B4-BE49-F238E27FC236}">
                <a16:creationId xmlns:a16="http://schemas.microsoft.com/office/drawing/2014/main" id="{2F5306A9-723A-1C68-670B-8E5CDE2E5BF3}"/>
              </a:ext>
            </a:extLst>
          </p:cNvPr>
          <p:cNvPicPr>
            <a:picLocks noChangeAspect="1"/>
          </p:cNvPicPr>
          <p:nvPr/>
        </p:nvPicPr>
        <p:blipFill>
          <a:blip r:embed="rId7"/>
          <a:stretch>
            <a:fillRect/>
          </a:stretch>
        </p:blipFill>
        <p:spPr>
          <a:xfrm>
            <a:off x="17099225" y="18818053"/>
            <a:ext cx="12778322" cy="1980404"/>
          </a:xfrm>
          <a:prstGeom prst="rect">
            <a:avLst/>
          </a:prstGeom>
        </p:spPr>
      </p:pic>
      <p:sp>
        <p:nvSpPr>
          <p:cNvPr id="54" name="Google Shape;56;g24361600e24_1_7">
            <a:extLst>
              <a:ext uri="{FF2B5EF4-FFF2-40B4-BE49-F238E27FC236}">
                <a16:creationId xmlns:a16="http://schemas.microsoft.com/office/drawing/2014/main" id="{C0C64365-9688-4B3D-B599-D82034F60B3E}"/>
              </a:ext>
            </a:extLst>
          </p:cNvPr>
          <p:cNvSpPr txBox="1"/>
          <p:nvPr/>
        </p:nvSpPr>
        <p:spPr>
          <a:xfrm>
            <a:off x="16814103" y="9009039"/>
            <a:ext cx="14367900" cy="4590950"/>
          </a:xfrm>
          <a:prstGeom prst="rect">
            <a:avLst/>
          </a:prstGeom>
          <a:noFill/>
          <a:ln>
            <a:noFill/>
          </a:ln>
        </p:spPr>
        <p:txBody>
          <a:bodyPr spcFirstLastPara="1" wrap="square" lIns="88875" tIns="44425" rIns="88875" bIns="44425" anchor="t" anchorCtr="0">
            <a:spAutoFit/>
          </a:bodyPr>
          <a:lstStyle/>
          <a:p>
            <a:pPr marL="444490" indent="-444490">
              <a:spcBef>
                <a:spcPts val="1200"/>
              </a:spcBef>
              <a:buClr>
                <a:schemeClr val="dk1"/>
              </a:buClr>
              <a:buSzPts val="2500"/>
              <a:buFont typeface="Arial"/>
              <a:buChar char="•"/>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we develop a new strategy for MCT(multi-controlled Toffoli) circuits, which can further reduce the resources consumption and improve the fidelity of collective communication in distributed system. Here are a few steps to implement it: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Decompose the multi-controlled Toffoli gates (with control qubit n &gt; 2) into ccx gate</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Transform circuit by utilizing a few gate commutation rules to bring the single qubit gate between two ccx gates backward (avoid internode communication back and forth)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Execute operations locally on one node with help of buffers, then teleport qubit back after execution.</a:t>
            </a:r>
          </a:p>
          <a:p>
            <a:pPr marR="0" lvl="0" algn="l" rtl="0">
              <a:lnSpc>
                <a:spcPct val="110000"/>
              </a:lnSpc>
              <a:spcBef>
                <a:spcPts val="0"/>
              </a:spcBef>
              <a:spcAft>
                <a:spcPts val="0"/>
              </a:spcAft>
              <a:buClr>
                <a:schemeClr val="dk1"/>
              </a:buClr>
              <a:buSzPts val="2500"/>
            </a:pPr>
            <a:endParaRPr lang="en-US" sz="2500" dirty="0">
              <a:solidFill>
                <a:schemeClr val="dk1"/>
              </a:solidFill>
              <a:latin typeface="Open Sans"/>
              <a:ea typeface="Open Sans"/>
              <a:cs typeface="Open Sans"/>
              <a:sym typeface="Open Sans"/>
            </a:endParaRPr>
          </a:p>
        </p:txBody>
      </p:sp>
      <p:sp>
        <p:nvSpPr>
          <p:cNvPr id="41" name="TextBox 40">
            <a:extLst>
              <a:ext uri="{FF2B5EF4-FFF2-40B4-BE49-F238E27FC236}">
                <a16:creationId xmlns:a16="http://schemas.microsoft.com/office/drawing/2014/main" id="{33756EB2-68F4-00B8-973A-BB81B5BA846E}"/>
              </a:ext>
            </a:extLst>
          </p:cNvPr>
          <p:cNvSpPr txBox="1"/>
          <p:nvPr/>
        </p:nvSpPr>
        <p:spPr>
          <a:xfrm>
            <a:off x="13682091" y="13710899"/>
            <a:ext cx="383438" cy="307777"/>
          </a:xfrm>
          <a:prstGeom prst="rect">
            <a:avLst/>
          </a:prstGeom>
          <a:noFill/>
        </p:spPr>
        <p:txBody>
          <a:bodyPr wrap="square" rtlCol="0">
            <a:spAutoFit/>
          </a:bodyPr>
          <a:lstStyle/>
          <a:p>
            <a:r>
              <a:rPr lang="en-US" dirty="0"/>
              <a:t>[2]</a:t>
            </a:r>
          </a:p>
        </p:txBody>
      </p:sp>
      <p:sp>
        <p:nvSpPr>
          <p:cNvPr id="57" name="TextBox 56">
            <a:extLst>
              <a:ext uri="{FF2B5EF4-FFF2-40B4-BE49-F238E27FC236}">
                <a16:creationId xmlns:a16="http://schemas.microsoft.com/office/drawing/2014/main" id="{C8BB8A57-AAAA-24BE-5AD8-8E4B8712C675}"/>
              </a:ext>
            </a:extLst>
          </p:cNvPr>
          <p:cNvSpPr txBox="1"/>
          <p:nvPr/>
        </p:nvSpPr>
        <p:spPr>
          <a:xfrm>
            <a:off x="13676023" y="16818403"/>
            <a:ext cx="383438" cy="307777"/>
          </a:xfrm>
          <a:prstGeom prst="rect">
            <a:avLst/>
          </a:prstGeom>
          <a:noFill/>
        </p:spPr>
        <p:txBody>
          <a:bodyPr wrap="square" rtlCol="0">
            <a:spAutoFit/>
          </a:bodyPr>
          <a:lstStyle/>
          <a:p>
            <a:r>
              <a:rPr lang="en-US" dirty="0"/>
              <a:t>[2]</a:t>
            </a:r>
          </a:p>
        </p:txBody>
      </p:sp>
      <p:sp>
        <p:nvSpPr>
          <p:cNvPr id="58" name="Google Shape;46;g24361600e24_1_7">
            <a:extLst>
              <a:ext uri="{FF2B5EF4-FFF2-40B4-BE49-F238E27FC236}">
                <a16:creationId xmlns:a16="http://schemas.microsoft.com/office/drawing/2014/main" id="{57477A77-605B-C41D-F403-F624427A820D}"/>
              </a:ext>
            </a:extLst>
          </p:cNvPr>
          <p:cNvSpPr/>
          <p:nvPr/>
        </p:nvSpPr>
        <p:spPr>
          <a:xfrm>
            <a:off x="1514361" y="30782729"/>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endParaRPr sz="1400" b="0" i="0" u="none" strike="noStrike" cap="none" dirty="0">
              <a:solidFill>
                <a:srgbClr val="000000"/>
              </a:solidFill>
              <a:latin typeface="Arial"/>
              <a:ea typeface="Arial"/>
              <a:cs typeface="Arial"/>
              <a:sym typeface="Arial"/>
            </a:endParaRPr>
          </a:p>
        </p:txBody>
      </p:sp>
      <p:pic>
        <p:nvPicPr>
          <p:cNvPr id="59" name="Picture 58" descr="A screenshot of a graph&#10;&#10;Description automatically generated with low confidence">
            <a:extLst>
              <a:ext uri="{FF2B5EF4-FFF2-40B4-BE49-F238E27FC236}">
                <a16:creationId xmlns:a16="http://schemas.microsoft.com/office/drawing/2014/main" id="{78FA83EE-4EF2-1F4A-A339-4A060A08E43F}"/>
              </a:ext>
            </a:extLst>
          </p:cNvPr>
          <p:cNvPicPr>
            <a:picLocks noChangeAspect="1"/>
          </p:cNvPicPr>
          <p:nvPr/>
        </p:nvPicPr>
        <p:blipFill>
          <a:blip r:embed="rId8"/>
          <a:stretch>
            <a:fillRect/>
          </a:stretch>
        </p:blipFill>
        <p:spPr>
          <a:xfrm>
            <a:off x="24837959" y="22228588"/>
            <a:ext cx="6184493" cy="5321919"/>
          </a:xfrm>
          <a:prstGeom prst="rect">
            <a:avLst/>
          </a:prstGeom>
        </p:spPr>
      </p:pic>
      <p:sp>
        <p:nvSpPr>
          <p:cNvPr id="60" name="Google Shape;56;g24361600e24_1_7">
            <a:extLst>
              <a:ext uri="{FF2B5EF4-FFF2-40B4-BE49-F238E27FC236}">
                <a16:creationId xmlns:a16="http://schemas.microsoft.com/office/drawing/2014/main" id="{B817F555-1B29-1C25-B3F0-B57A4C49A852}"/>
              </a:ext>
            </a:extLst>
          </p:cNvPr>
          <p:cNvSpPr txBox="1"/>
          <p:nvPr/>
        </p:nvSpPr>
        <p:spPr>
          <a:xfrm>
            <a:off x="16811002" y="33051334"/>
            <a:ext cx="6880500" cy="1359296"/>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1. Develop a complier using our strategy.</a:t>
            </a:r>
          </a:p>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2. Implement…</a:t>
            </a:r>
          </a:p>
          <a:p>
            <a:pPr marL="444490" marR="0" lvl="0" indent="-444490" algn="l" rtl="0">
              <a:lnSpc>
                <a:spcPct val="110000"/>
              </a:lnSpc>
              <a:spcBef>
                <a:spcPts val="0"/>
              </a:spcBef>
              <a:spcAft>
                <a:spcPts val="0"/>
              </a:spcAft>
              <a:buClr>
                <a:schemeClr val="dk1"/>
              </a:buClr>
              <a:buSzPts val="2500"/>
              <a:buFont typeface="Arial"/>
              <a:buChar char="•"/>
            </a:pPr>
            <a:endParaRPr lang="en-US" sz="2500" dirty="0">
              <a:solidFill>
                <a:schemeClr val="dk1"/>
              </a:solidFill>
              <a:latin typeface="Open Sans"/>
              <a:ea typeface="Open Sans"/>
              <a:cs typeface="Open Sans"/>
              <a:sym typeface="Open Sans"/>
            </a:endParaRPr>
          </a:p>
        </p:txBody>
      </p:sp>
      <p:sp>
        <p:nvSpPr>
          <p:cNvPr id="61" name="TextBox 60">
            <a:extLst>
              <a:ext uri="{FF2B5EF4-FFF2-40B4-BE49-F238E27FC236}">
                <a16:creationId xmlns:a16="http://schemas.microsoft.com/office/drawing/2014/main" id="{C33D7B2F-FF06-5BD8-FA91-05EE8FABF9AC}"/>
              </a:ext>
            </a:extLst>
          </p:cNvPr>
          <p:cNvSpPr txBox="1"/>
          <p:nvPr/>
        </p:nvSpPr>
        <p:spPr>
          <a:xfrm>
            <a:off x="13874319" y="22458118"/>
            <a:ext cx="383438" cy="307777"/>
          </a:xfrm>
          <a:prstGeom prst="rect">
            <a:avLst/>
          </a:prstGeom>
          <a:noFill/>
        </p:spPr>
        <p:txBody>
          <a:bodyPr wrap="square" rtlCol="0">
            <a:spAutoFit/>
          </a:bodyPr>
          <a:lstStyle/>
          <a:p>
            <a:r>
              <a:rPr lang="en-US" dirty="0"/>
              <a:t>[1]</a:t>
            </a:r>
          </a:p>
        </p:txBody>
      </p:sp>
      <p:sp>
        <p:nvSpPr>
          <p:cNvPr id="72" name="TextBox 71">
            <a:extLst>
              <a:ext uri="{FF2B5EF4-FFF2-40B4-BE49-F238E27FC236}">
                <a16:creationId xmlns:a16="http://schemas.microsoft.com/office/drawing/2014/main" id="{0F490064-6C46-D7F3-F450-C75AA430E734}"/>
              </a:ext>
            </a:extLst>
          </p:cNvPr>
          <p:cNvSpPr txBox="1"/>
          <p:nvPr/>
        </p:nvSpPr>
        <p:spPr>
          <a:xfrm>
            <a:off x="24725546" y="22119564"/>
            <a:ext cx="367408" cy="338554"/>
          </a:xfrm>
          <a:prstGeom prst="rect">
            <a:avLst/>
          </a:prstGeom>
          <a:noFill/>
        </p:spPr>
        <p:txBody>
          <a:bodyPr wrap="none" rtlCol="0">
            <a:spAutoFit/>
          </a:bodyPr>
          <a:lstStyle/>
          <a:p>
            <a:r>
              <a:rPr lang="en-US" sz="1600" dirty="0"/>
              <a:t>a)</a:t>
            </a:r>
          </a:p>
        </p:txBody>
      </p:sp>
      <p:sp>
        <p:nvSpPr>
          <p:cNvPr id="74" name="TextBox 73">
            <a:extLst>
              <a:ext uri="{FF2B5EF4-FFF2-40B4-BE49-F238E27FC236}">
                <a16:creationId xmlns:a16="http://schemas.microsoft.com/office/drawing/2014/main" id="{3F51AD58-7000-5824-B619-F1469A900DF2}"/>
              </a:ext>
            </a:extLst>
          </p:cNvPr>
          <p:cNvSpPr txBox="1"/>
          <p:nvPr/>
        </p:nvSpPr>
        <p:spPr>
          <a:xfrm>
            <a:off x="17099225" y="28276753"/>
            <a:ext cx="574847" cy="338554"/>
          </a:xfrm>
          <a:prstGeom prst="rect">
            <a:avLst/>
          </a:prstGeom>
          <a:noFill/>
        </p:spPr>
        <p:txBody>
          <a:bodyPr wrap="square" rtlCol="0">
            <a:spAutoFit/>
          </a:bodyPr>
          <a:lstStyle/>
          <a:p>
            <a:r>
              <a:rPr lang="en-US" sz="1600" dirty="0"/>
              <a:t>c)</a:t>
            </a:r>
          </a:p>
        </p:txBody>
      </p:sp>
      <p:pic>
        <p:nvPicPr>
          <p:cNvPr id="69" name="Picture 68" descr="A picture containing text, screenshot, menu, document&#10;&#10;Description automatically generated">
            <a:extLst>
              <a:ext uri="{FF2B5EF4-FFF2-40B4-BE49-F238E27FC236}">
                <a16:creationId xmlns:a16="http://schemas.microsoft.com/office/drawing/2014/main" id="{F5A06791-7EB6-8EDD-5151-7A916BBA38AB}"/>
              </a:ext>
            </a:extLst>
          </p:cNvPr>
          <p:cNvPicPr>
            <a:picLocks noChangeAspect="1"/>
          </p:cNvPicPr>
          <p:nvPr/>
        </p:nvPicPr>
        <p:blipFill>
          <a:blip r:embed="rId9"/>
          <a:stretch>
            <a:fillRect/>
          </a:stretch>
        </p:blipFill>
        <p:spPr>
          <a:xfrm>
            <a:off x="8482022" y="23075208"/>
            <a:ext cx="5504082" cy="6764052"/>
          </a:xfrm>
          <a:prstGeom prst="rect">
            <a:avLst/>
          </a:prstGeom>
        </p:spPr>
      </p:pic>
      <p:pic>
        <p:nvPicPr>
          <p:cNvPr id="77" name="Picture 76" descr="A picture containing text, screenshot, font, number&#10;&#10;Description automatically generated">
            <a:extLst>
              <a:ext uri="{FF2B5EF4-FFF2-40B4-BE49-F238E27FC236}">
                <a16:creationId xmlns:a16="http://schemas.microsoft.com/office/drawing/2014/main" id="{988885E2-ADC7-0702-9904-2DEA5EC22C2F}"/>
              </a:ext>
            </a:extLst>
          </p:cNvPr>
          <p:cNvPicPr>
            <a:picLocks noChangeAspect="1"/>
          </p:cNvPicPr>
          <p:nvPr/>
        </p:nvPicPr>
        <p:blipFill rotWithShape="1">
          <a:blip r:embed="rId10"/>
          <a:srcRect t="31349"/>
          <a:stretch/>
        </p:blipFill>
        <p:spPr>
          <a:xfrm>
            <a:off x="24837959" y="15404928"/>
            <a:ext cx="6494789" cy="2345353"/>
          </a:xfrm>
          <a:prstGeom prst="rect">
            <a:avLst/>
          </a:prstGeom>
        </p:spPr>
      </p:pic>
      <p:sp>
        <p:nvSpPr>
          <p:cNvPr id="78" name="TextBox 77">
            <a:extLst>
              <a:ext uri="{FF2B5EF4-FFF2-40B4-BE49-F238E27FC236}">
                <a16:creationId xmlns:a16="http://schemas.microsoft.com/office/drawing/2014/main" id="{5FE829A8-2CE2-70FE-FA4B-5D7E99A03885}"/>
              </a:ext>
            </a:extLst>
          </p:cNvPr>
          <p:cNvSpPr txBox="1"/>
          <p:nvPr/>
        </p:nvSpPr>
        <p:spPr>
          <a:xfrm>
            <a:off x="30798565" y="15233329"/>
            <a:ext cx="383438" cy="307777"/>
          </a:xfrm>
          <a:prstGeom prst="rect">
            <a:avLst/>
          </a:prstGeom>
          <a:noFill/>
        </p:spPr>
        <p:txBody>
          <a:bodyPr wrap="none" rtlCol="0">
            <a:spAutoFit/>
          </a:bodyPr>
          <a:lstStyle/>
          <a:p>
            <a:r>
              <a:rPr lang="en-US" dirty="0"/>
              <a:t>[2]</a:t>
            </a:r>
          </a:p>
        </p:txBody>
      </p:sp>
      <p:grpSp>
        <p:nvGrpSpPr>
          <p:cNvPr id="96" name="Group 95">
            <a:extLst>
              <a:ext uri="{FF2B5EF4-FFF2-40B4-BE49-F238E27FC236}">
                <a16:creationId xmlns:a16="http://schemas.microsoft.com/office/drawing/2014/main" id="{71EE48DA-720A-AFD8-DF41-42E2B4FEABF1}"/>
              </a:ext>
            </a:extLst>
          </p:cNvPr>
          <p:cNvGrpSpPr/>
          <p:nvPr/>
        </p:nvGrpSpPr>
        <p:grpSpPr>
          <a:xfrm>
            <a:off x="24492787" y="27629969"/>
            <a:ext cx="5835602" cy="3956952"/>
            <a:chOff x="11166208" y="34894161"/>
            <a:chExt cx="5292992" cy="3777248"/>
          </a:xfrm>
        </p:grpSpPr>
        <p:grpSp>
          <p:nvGrpSpPr>
            <p:cNvPr id="97" name="Group 96">
              <a:extLst>
                <a:ext uri="{FF2B5EF4-FFF2-40B4-BE49-F238E27FC236}">
                  <a16:creationId xmlns:a16="http://schemas.microsoft.com/office/drawing/2014/main" id="{C871042E-F5F6-31CF-DD0D-0454AFFACABA}"/>
                </a:ext>
              </a:extLst>
            </p:cNvPr>
            <p:cNvGrpSpPr/>
            <p:nvPr/>
          </p:nvGrpSpPr>
          <p:grpSpPr>
            <a:xfrm>
              <a:off x="11166208" y="34894161"/>
              <a:ext cx="5292992" cy="3777248"/>
              <a:chOff x="16953930" y="27317314"/>
              <a:chExt cx="5292992" cy="3777248"/>
            </a:xfrm>
          </p:grpSpPr>
          <p:pic>
            <p:nvPicPr>
              <p:cNvPr id="99" name="Picture 98" descr="A picture containing text, screenshot, line, parallel&#10;&#10;Description automatically generated">
                <a:extLst>
                  <a:ext uri="{FF2B5EF4-FFF2-40B4-BE49-F238E27FC236}">
                    <a16:creationId xmlns:a16="http://schemas.microsoft.com/office/drawing/2014/main" id="{3A7AD618-E522-1655-77B6-FE813DA24BF3}"/>
                  </a:ext>
                </a:extLst>
              </p:cNvPr>
              <p:cNvPicPr>
                <a:picLocks noChangeAspect="1"/>
              </p:cNvPicPr>
              <p:nvPr/>
            </p:nvPicPr>
            <p:blipFill rotWithShape="1">
              <a:blip r:embed="rId11"/>
              <a:srcRect b="20684"/>
              <a:stretch/>
            </p:blipFill>
            <p:spPr>
              <a:xfrm>
                <a:off x="16953930" y="27440315"/>
                <a:ext cx="5292992" cy="3654247"/>
              </a:xfrm>
              <a:prstGeom prst="rect">
                <a:avLst/>
              </a:prstGeom>
            </p:spPr>
          </p:pic>
          <p:sp>
            <p:nvSpPr>
              <p:cNvPr id="100" name="TextBox 99">
                <a:extLst>
                  <a:ext uri="{FF2B5EF4-FFF2-40B4-BE49-F238E27FC236}">
                    <a16:creationId xmlns:a16="http://schemas.microsoft.com/office/drawing/2014/main" id="{2261A940-35C4-4F7C-8620-041EEB268E27}"/>
                  </a:ext>
                </a:extLst>
              </p:cNvPr>
              <p:cNvSpPr txBox="1"/>
              <p:nvPr/>
            </p:nvSpPr>
            <p:spPr>
              <a:xfrm>
                <a:off x="17138424" y="27317314"/>
                <a:ext cx="333245" cy="323179"/>
              </a:xfrm>
              <a:prstGeom prst="rect">
                <a:avLst/>
              </a:prstGeom>
              <a:noFill/>
            </p:spPr>
            <p:txBody>
              <a:bodyPr wrap="none" rtlCol="0">
                <a:spAutoFit/>
              </a:bodyPr>
              <a:lstStyle/>
              <a:p>
                <a:r>
                  <a:rPr lang="en-US" sz="1600" dirty="0"/>
                  <a:t>b)</a:t>
                </a:r>
              </a:p>
            </p:txBody>
          </p:sp>
        </p:grpSp>
        <p:pic>
          <p:nvPicPr>
            <p:cNvPr id="98" name="Picture 97" descr="A picture containing text, font, screenshot, white&#10;&#10;Description automatically generated">
              <a:extLst>
                <a:ext uri="{FF2B5EF4-FFF2-40B4-BE49-F238E27FC236}">
                  <a16:creationId xmlns:a16="http://schemas.microsoft.com/office/drawing/2014/main" id="{28F33F7F-2350-053E-1D49-27395D8889F9}"/>
                </a:ext>
              </a:extLst>
            </p:cNvPr>
            <p:cNvPicPr>
              <a:picLocks noChangeAspect="1"/>
            </p:cNvPicPr>
            <p:nvPr/>
          </p:nvPicPr>
          <p:blipFill rotWithShape="1">
            <a:blip r:embed="rId12"/>
            <a:srcRect l="1363" t="-530" r="-1363" b="530"/>
            <a:stretch/>
          </p:blipFill>
          <p:spPr>
            <a:xfrm>
              <a:off x="12027917" y="35262329"/>
              <a:ext cx="2317673" cy="665923"/>
            </a:xfrm>
            <a:prstGeom prst="rect">
              <a:avLst/>
            </a:prstGeom>
          </p:spPr>
        </p:pic>
      </p:grpSp>
      <p:sp>
        <p:nvSpPr>
          <p:cNvPr id="103" name="TextBox 102">
            <a:extLst>
              <a:ext uri="{FF2B5EF4-FFF2-40B4-BE49-F238E27FC236}">
                <a16:creationId xmlns:a16="http://schemas.microsoft.com/office/drawing/2014/main" id="{558B1AA0-7F9C-150C-653E-3E2A02D6A4A8}"/>
              </a:ext>
            </a:extLst>
          </p:cNvPr>
          <p:cNvSpPr txBox="1"/>
          <p:nvPr/>
        </p:nvSpPr>
        <p:spPr>
          <a:xfrm>
            <a:off x="30032202" y="18562598"/>
            <a:ext cx="383438" cy="307777"/>
          </a:xfrm>
          <a:prstGeom prst="rect">
            <a:avLst/>
          </a:prstGeom>
          <a:noFill/>
        </p:spPr>
        <p:txBody>
          <a:bodyPr wrap="none" rtlCol="0">
            <a:spAutoFit/>
          </a:bodyPr>
          <a:lstStyle/>
          <a:p>
            <a:r>
              <a:rPr lang="en-US" dirty="0"/>
              <a:t>[4]</a:t>
            </a:r>
          </a:p>
        </p:txBody>
      </p:sp>
      <p:sp>
        <p:nvSpPr>
          <p:cNvPr id="105" name="TextBox 104">
            <a:extLst>
              <a:ext uri="{FF2B5EF4-FFF2-40B4-BE49-F238E27FC236}">
                <a16:creationId xmlns:a16="http://schemas.microsoft.com/office/drawing/2014/main" id="{93A20651-FD4F-5270-D3CB-613A573664FB}"/>
              </a:ext>
            </a:extLst>
          </p:cNvPr>
          <p:cNvSpPr txBox="1"/>
          <p:nvPr/>
        </p:nvSpPr>
        <p:spPr>
          <a:xfrm>
            <a:off x="16814103" y="18011111"/>
            <a:ext cx="17358360" cy="492443"/>
          </a:xfrm>
          <a:prstGeom prst="rect">
            <a:avLst/>
          </a:prstGeom>
          <a:noFill/>
        </p:spPr>
        <p:txBody>
          <a:bodyPr wrap="square">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Metric: total number of consumed EPR pairs; fidelity of computation</a:t>
            </a:r>
            <a:r>
              <a:rPr lang="en-US" sz="1400" dirty="0">
                <a:solidFill>
                  <a:schemeClr val="dk1"/>
                </a:solidFill>
                <a:latin typeface="Open Sans"/>
                <a:ea typeface="Open Sans"/>
                <a:cs typeface="Open Sans"/>
                <a:sym typeface="Open Sans"/>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g24361600e24_1_82"/>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lang="en-US" sz="3500" b="1" i="0" u="none" strike="noStrike" cap="none" dirty="0">
              <a:solidFill>
                <a:schemeClr val="lt1"/>
              </a:solidFill>
              <a:latin typeface="Encode Sans"/>
              <a:ea typeface="Encode Sans"/>
              <a:cs typeface="Encode Sans"/>
              <a:sym typeface="Encode Sans"/>
            </a:endParaRPr>
          </a:p>
        </p:txBody>
      </p:sp>
      <p:sp>
        <p:nvSpPr>
          <p:cNvPr id="124" name="Google Shape;124;g24361600e24_1_82"/>
          <p:cNvSpPr txBox="1"/>
          <p:nvPr/>
        </p:nvSpPr>
        <p:spPr>
          <a:xfrm>
            <a:off x="11387817" y="40637032"/>
            <a:ext cx="15158358"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125" name="Google Shape;125;g24361600e24_1_82"/>
          <p:cNvSpPr txBox="1"/>
          <p:nvPr/>
        </p:nvSpPr>
        <p:spPr>
          <a:xfrm>
            <a:off x="5207100" y="1131326"/>
            <a:ext cx="22034400" cy="404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g24361600e24_1_82"/>
          <p:cNvSpPr txBox="1"/>
          <p:nvPr/>
        </p:nvSpPr>
        <p:spPr>
          <a:xfrm>
            <a:off x="28768281"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
        <p:nvSpPr>
          <p:cNvPr id="2" name="Google Shape;42;g24361600e24_1_7">
            <a:extLst>
              <a:ext uri="{FF2B5EF4-FFF2-40B4-BE49-F238E27FC236}">
                <a16:creationId xmlns:a16="http://schemas.microsoft.com/office/drawing/2014/main" id="{D8DB7F8B-FDA9-76B0-049E-23915CBC7380}"/>
              </a:ext>
            </a:extLst>
          </p:cNvPr>
          <p:cNvSpPr txBox="1"/>
          <p:nvPr/>
        </p:nvSpPr>
        <p:spPr>
          <a:xfrm>
            <a:off x="1509952" y="8792687"/>
            <a:ext cx="12609000" cy="5552752"/>
          </a:xfrm>
          <a:prstGeom prst="rect">
            <a:avLst/>
          </a:prstGeom>
          <a:noFill/>
          <a:ln>
            <a:noFill/>
          </a:ln>
        </p:spPr>
        <p:txBody>
          <a:bodyPr spcFirstLastPara="1" wrap="square" lIns="88875" tIns="44425" rIns="88875" bIns="44425" anchor="t" anchorCtr="0">
            <a:spAutoFit/>
          </a:bodyPr>
          <a:lstStyle>
            <a:defPPr marR="0" lvl="0" algn="l" rtl="0">
              <a:lnSpc>
                <a:spcPct val="100000"/>
              </a:lnSpc>
              <a:spcBef>
                <a:spcPts val="0"/>
              </a:spcBef>
              <a:spcAft>
                <a:spcPts val="0"/>
              </a:spcAft>
            </a:defPPr>
            <a:lvl1pPr marL="444490" indent="-444490" algn="just">
              <a:spcBef>
                <a:spcPts val="1200"/>
              </a:spcBef>
              <a:buClr>
                <a:schemeClr val="dk1"/>
              </a:buClr>
              <a:buSzPts val="2500"/>
              <a:buChar char="•"/>
              <a:defRPr sz="2500">
                <a:solidFill>
                  <a:schemeClr val="dk1"/>
                </a:solidFill>
                <a:latin typeface="Open Sans"/>
                <a:ea typeface="Open Sans"/>
                <a:cs typeface="Open Sans"/>
              </a:defRPr>
            </a:lvl1pPr>
          </a:lstStyle>
          <a:p>
            <a:r>
              <a:rPr lang="en-US" b="1" dirty="0"/>
              <a:t>Scalability: </a:t>
            </a:r>
            <a:r>
              <a:rPr lang="en-US" dirty="0"/>
              <a:t>Distributed Quantum Computing and QMPI can be used to connect multiple quantum processors to overcome the difficulty of finite qubit resources, especially in the NISQ era where noise is correlated with qubit number</a:t>
            </a:r>
          </a:p>
          <a:p>
            <a:r>
              <a:rPr lang="en-US" b="1" dirty="0"/>
              <a:t>Interoperability</a:t>
            </a:r>
            <a:r>
              <a:rPr lang="en-US" dirty="0"/>
              <a:t>: QMPI is an important step for creating a standard communication protocol between different quantum computers. This ensures interoperability between quantum devices from different hardware, just as MPI does for classical computers. This is vital in developing a global quantum internet, where quantum computers can communicate and collaborate effectively</a:t>
            </a:r>
            <a:endParaRPr lang="en-US" b="1" dirty="0"/>
          </a:p>
          <a:p>
            <a:r>
              <a:rPr lang="en-US" b="1" dirty="0"/>
              <a:t>Quantum Advantage: </a:t>
            </a:r>
            <a:r>
              <a:rPr lang="en-US" dirty="0"/>
              <a:t>Distributed Quantum Computing and QMPI are crucial for harnessing the full potential of quantum computers. By distributing quantum resources, latency can be potentially increased for complex computations, thereby enhancing the quantum advantage</a:t>
            </a:r>
          </a:p>
        </p:txBody>
      </p:sp>
      <p:sp>
        <p:nvSpPr>
          <p:cNvPr id="3" name="Google Shape;43;g24361600e24_1_7">
            <a:extLst>
              <a:ext uri="{FF2B5EF4-FFF2-40B4-BE49-F238E27FC236}">
                <a16:creationId xmlns:a16="http://schemas.microsoft.com/office/drawing/2014/main" id="{95A6F70B-16CE-3549-3B42-2480AFE4DE4F}"/>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 name="Google Shape;44;g24361600e24_1_7">
                <a:extLst>
                  <a:ext uri="{FF2B5EF4-FFF2-40B4-BE49-F238E27FC236}">
                    <a16:creationId xmlns:a16="http://schemas.microsoft.com/office/drawing/2014/main" id="{3EDB7AE6-1FE5-09E0-48C6-1DCFFE6AE628}"/>
                  </a:ext>
                </a:extLst>
              </p:cNvPr>
              <p:cNvSpPr txBox="1"/>
              <p:nvPr/>
            </p:nvSpPr>
            <p:spPr>
              <a:xfrm>
                <a:off x="1509952" y="17516645"/>
                <a:ext cx="12473324" cy="1794800"/>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Based on remote EPR pairs, there are two communication protocols for inter-node communication: </a:t>
                </a:r>
                <a:r>
                  <a:rPr lang="en-US" sz="2500" i="1" dirty="0">
                    <a:solidFill>
                      <a:schemeClr val="dk1"/>
                    </a:solidFill>
                    <a:latin typeface="+mj-lt"/>
                    <a:sym typeface="Open Sans"/>
                  </a:rPr>
                  <a:t>Cat_Comm </a:t>
                </a:r>
                <a:r>
                  <a:rPr lang="en-US" sz="2500" dirty="0">
                    <a:solidFill>
                      <a:schemeClr val="dk1"/>
                    </a:solidFill>
                    <a:latin typeface="Open Sans"/>
                    <a:ea typeface="Open Sans"/>
                    <a:cs typeface="Open Sans"/>
                    <a:sym typeface="Open Sans"/>
                  </a:rPr>
                  <a:t>and </a:t>
                </a:r>
                <a:r>
                  <a:rPr lang="en-US" sz="2500" i="1" dirty="0">
                    <a:solidFill>
                      <a:schemeClr val="dk1"/>
                    </a:solidFill>
                    <a:latin typeface="+mj-lt"/>
                    <a:sym typeface="Open Sans"/>
                  </a:rPr>
                  <a:t>TP_Comm</a:t>
                </a:r>
                <a:r>
                  <a:rPr lang="en-US" sz="2500" dirty="0">
                    <a:solidFill>
                      <a:schemeClr val="dk1"/>
                    </a:solidFill>
                    <a:latin typeface="Open Sans"/>
                    <a:ea typeface="Open Sans"/>
                    <a:cs typeface="Open Sans"/>
                    <a:sym typeface="Open Sans"/>
                  </a:rPr>
                  <a:t>. Below illustrates how to use these two schemes to implement a remote cx gate with source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residing in quantum node A and destination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a:ea typeface="Open Sans"/>
                    <a:cs typeface="Open Sans"/>
                  </a:rPr>
                  <a:t> in node B with EPR pair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m:rPr>
                            <m:sty m:val="p"/>
                          </m:rPr>
                          <a:rPr lang="en-US" sz="2500" b="0" i="0" smtClean="0">
                            <a:solidFill>
                              <a:schemeClr val="dk1"/>
                            </a:solidFill>
                            <a:latin typeface="Cambria Math" panose="02040503050406030204" pitchFamily="18" charset="0"/>
                            <a:sym typeface="Open Sans"/>
                          </a:rPr>
                          <m:t>c</m:t>
                        </m:r>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and </a:t>
                </a:r>
                <a14:m>
                  <m:oMath xmlns:m="http://schemas.openxmlformats.org/officeDocument/2006/math">
                    <m:sSubSup>
                      <m:sSubSupPr>
                        <m:ctrlPr>
                          <a:rPr lang="en-US" sz="2500" i="1" smtClean="0">
                            <a:solidFill>
                              <a:schemeClr val="dk1"/>
                            </a:solidFill>
                            <a:latin typeface="Cambria Math" panose="02040503050406030204" pitchFamily="18" charset="0"/>
                            <a:ea typeface="Open Sans"/>
                            <a:cs typeface="Open Sans"/>
                          </a:rPr>
                        </m:ctrlPr>
                      </m:sSubSupPr>
                      <m:e>
                        <m:r>
                          <a:rPr lang="en-US" sz="2500" b="0" i="1" smtClean="0">
                            <a:solidFill>
                              <a:schemeClr val="dk1"/>
                            </a:solidFill>
                            <a:latin typeface="Cambria Math" panose="02040503050406030204" pitchFamily="18" charset="0"/>
                            <a:ea typeface="Open Sans"/>
                            <a:cs typeface="Open Sans"/>
                          </a:rPr>
                          <m:t>𝑞</m:t>
                        </m:r>
                      </m:e>
                      <m:sub>
                        <m:r>
                          <a:rPr lang="en-US" sz="2500" b="0" i="1" smtClean="0">
                            <a:solidFill>
                              <a:schemeClr val="dk1"/>
                            </a:solidFill>
                            <a:latin typeface="Cambria Math" panose="02040503050406030204" pitchFamily="18" charset="0"/>
                            <a:ea typeface="Open Sans"/>
                            <a:cs typeface="Open Sans"/>
                          </a:rPr>
                          <m:t>𝑐</m:t>
                        </m:r>
                        <m:r>
                          <a:rPr lang="en-US" sz="2500" b="0" i="1" smtClean="0">
                            <a:solidFill>
                              <a:schemeClr val="dk1"/>
                            </a:solidFill>
                            <a:latin typeface="Cambria Math" panose="02040503050406030204" pitchFamily="18" charset="0"/>
                            <a:ea typeface="Open Sans"/>
                            <a:cs typeface="Open Sans"/>
                          </a:rPr>
                          <m:t>0</m:t>
                        </m:r>
                      </m:sub>
                      <m:sup>
                        <m:r>
                          <a:rPr lang="en-US" sz="2500" b="0" i="1" smtClean="0">
                            <a:solidFill>
                              <a:schemeClr val="dk1"/>
                            </a:solidFill>
                            <a:latin typeface="Cambria Math" panose="02040503050406030204" pitchFamily="18" charset="0"/>
                            <a:ea typeface="Open Sans"/>
                            <a:cs typeface="Open Sans"/>
                          </a:rPr>
                          <m:t>′</m:t>
                        </m:r>
                      </m:sup>
                    </m:sSubSup>
                    <m:r>
                      <a:rPr lang="en-US" sz="2500" b="0" i="0" smtClean="0">
                        <a:solidFill>
                          <a:schemeClr val="dk1"/>
                        </a:solidFill>
                        <a:latin typeface="Cambria Math" panose="02040503050406030204" pitchFamily="18" charset="0"/>
                        <a:ea typeface="Open Sans"/>
                        <a:cs typeface="Open Sans"/>
                      </a:rPr>
                      <m:t> </m:t>
                    </m:r>
                  </m:oMath>
                </a14:m>
                <a:r>
                  <a:rPr lang="en-US" sz="2500" dirty="0">
                    <a:solidFill>
                      <a:schemeClr val="dk1"/>
                    </a:solidFill>
                    <a:latin typeface="Open Sans"/>
                    <a:ea typeface="Open Sans"/>
                    <a:cs typeface="Open Sans"/>
                  </a:rPr>
                  <a:t>[2][3]</a:t>
                </a:r>
                <a:endParaRPr sz="2500" dirty="0">
                  <a:solidFill>
                    <a:schemeClr val="dk1"/>
                  </a:solidFill>
                  <a:latin typeface="Open Sans"/>
                  <a:ea typeface="Open Sans"/>
                  <a:cs typeface="Open Sans"/>
                </a:endParaRPr>
              </a:p>
            </p:txBody>
          </p:sp>
        </mc:Choice>
        <mc:Fallback xmlns="">
          <p:sp>
            <p:nvSpPr>
              <p:cNvPr id="4" name="Google Shape;44;g24361600e24_1_7">
                <a:extLst>
                  <a:ext uri="{FF2B5EF4-FFF2-40B4-BE49-F238E27FC236}">
                    <a16:creationId xmlns:a16="http://schemas.microsoft.com/office/drawing/2014/main" id="{3EDB7AE6-1FE5-09E0-48C6-1DCFFE6AE628}"/>
                  </a:ext>
                </a:extLst>
              </p:cNvPr>
              <p:cNvSpPr txBox="1">
                <a:spLocks noRot="1" noChangeAspect="1" noMove="1" noResize="1" noEditPoints="1" noAdjustHandles="1" noChangeArrowheads="1" noChangeShapeType="1" noTextEdit="1"/>
              </p:cNvSpPr>
              <p:nvPr/>
            </p:nvSpPr>
            <p:spPr>
              <a:xfrm>
                <a:off x="1509952" y="17516645"/>
                <a:ext cx="12473324" cy="1794800"/>
              </a:xfrm>
              <a:prstGeom prst="rect">
                <a:avLst/>
              </a:prstGeom>
              <a:blipFill>
                <a:blip r:embed="rId4"/>
                <a:stretch>
                  <a:fillRect l="-916" r="-814" b="-7042"/>
                </a:stretch>
              </a:blipFill>
              <a:ln>
                <a:noFill/>
              </a:ln>
            </p:spPr>
            <p:txBody>
              <a:bodyPr/>
              <a:lstStyle/>
              <a:p>
                <a:r>
                  <a:rPr lang="en-US">
                    <a:noFill/>
                  </a:rPr>
                  <a:t> </a:t>
                </a:r>
              </a:p>
            </p:txBody>
          </p:sp>
        </mc:Fallback>
      </mc:AlternateContent>
      <p:sp>
        <p:nvSpPr>
          <p:cNvPr id="5" name="Google Shape;45;g24361600e24_1_7">
            <a:extLst>
              <a:ext uri="{FF2B5EF4-FFF2-40B4-BE49-F238E27FC236}">
                <a16:creationId xmlns:a16="http://schemas.microsoft.com/office/drawing/2014/main" id="{D92E7102-FBAE-0247-EBEF-865029F1CB0C}"/>
              </a:ext>
            </a:extLst>
          </p:cNvPr>
          <p:cNvSpPr/>
          <p:nvPr/>
        </p:nvSpPr>
        <p:spPr>
          <a:xfrm>
            <a:off x="1509952" y="14594000"/>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Quantum Message Passing Interface (QMPI)</a:t>
            </a:r>
            <a:endParaRPr sz="1400" b="0" i="0" u="none" strike="noStrike" cap="none" dirty="0">
              <a:solidFill>
                <a:srgbClr val="000000"/>
              </a:solidFill>
              <a:latin typeface="Arial"/>
              <a:ea typeface="Arial"/>
              <a:cs typeface="Arial"/>
              <a:sym typeface="Arial"/>
            </a:endParaRPr>
          </a:p>
        </p:txBody>
      </p:sp>
      <p:sp>
        <p:nvSpPr>
          <p:cNvPr id="7" name="Google Shape;48;g24361600e24_1_7">
            <a:extLst>
              <a:ext uri="{FF2B5EF4-FFF2-40B4-BE49-F238E27FC236}">
                <a16:creationId xmlns:a16="http://schemas.microsoft.com/office/drawing/2014/main" id="{4F560F33-932F-DD2F-4CC4-BADE78416025}"/>
              </a:ext>
            </a:extLst>
          </p:cNvPr>
          <p:cNvSpPr txBox="1"/>
          <p:nvPr/>
        </p:nvSpPr>
        <p:spPr>
          <a:xfrm>
            <a:off x="1363711" y="31081994"/>
            <a:ext cx="6804300" cy="8399685"/>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In additional to general point-to-point communication, QMPI also provides the collective operations shown in the right table .</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overall existed compliers utilize </a:t>
            </a:r>
            <a:r>
              <a:rPr lang="en-US" sz="2500" i="1" dirty="0">
                <a:solidFill>
                  <a:schemeClr val="dk1"/>
                </a:solidFill>
                <a:latin typeface="Open Sans"/>
                <a:ea typeface="Open Sans"/>
                <a:cs typeface="Open Sans"/>
                <a:sym typeface="Open Sans"/>
              </a:rPr>
              <a:t>Cat_Comm </a:t>
            </a:r>
            <a:r>
              <a:rPr lang="en-US" sz="2500" dirty="0">
                <a:solidFill>
                  <a:schemeClr val="dk1"/>
                </a:solidFill>
                <a:latin typeface="Open Sans"/>
                <a:ea typeface="Open Sans"/>
                <a:cs typeface="Open Sans"/>
                <a:sym typeface="Open Sans"/>
              </a:rPr>
              <a:t>for implementing the inter-node remote gates. However, this procedure has a low throughput due to the limited information </a:t>
            </a:r>
            <a:r>
              <a:rPr lang="en-US" sz="2500" dirty="0" err="1">
                <a:solidFill>
                  <a:schemeClr val="dk1"/>
                </a:solidFill>
                <a:latin typeface="Open Sans"/>
                <a:ea typeface="Open Sans"/>
                <a:cs typeface="Open Sans"/>
                <a:sym typeface="Open Sans"/>
              </a:rPr>
              <a:t>teleportated</a:t>
            </a:r>
            <a:r>
              <a:rPr lang="en-US" sz="2500" dirty="0">
                <a:solidFill>
                  <a:schemeClr val="dk1"/>
                </a:solidFill>
                <a:latin typeface="Open Sans"/>
                <a:ea typeface="Open Sans"/>
                <a:cs typeface="Open Sans"/>
                <a:sym typeface="Open Sans"/>
              </a:rPr>
              <a:t> per remote EPR pair.</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Later, the </a:t>
            </a:r>
            <a:r>
              <a:rPr lang="en-US" sz="2500" i="1" dirty="0" err="1">
                <a:solidFill>
                  <a:schemeClr val="dk1"/>
                </a:solidFill>
                <a:latin typeface="Open Sans"/>
                <a:ea typeface="Open Sans"/>
                <a:cs typeface="Open Sans"/>
                <a:sym typeface="Open Sans"/>
              </a:rPr>
              <a:t>Burst_communication</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(a group of continuous remote two-qubit gates between one qubit and node) and </a:t>
            </a:r>
            <a:r>
              <a:rPr lang="en-US" sz="2500" i="1" dirty="0" err="1">
                <a:solidFill>
                  <a:schemeClr val="dk1"/>
                </a:solidFill>
                <a:latin typeface="Open Sans"/>
                <a:ea typeface="Open Sans"/>
                <a:cs typeface="Open Sans"/>
                <a:sym typeface="Open Sans"/>
              </a:rPr>
              <a:t>Coll_Comm</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framework based on communication buffers were proposed to optimize the communication overhead of distributed quantum program. They both significantly reduce the resources consumption in the experiments.</a:t>
            </a:r>
          </a:p>
          <a:p>
            <a:pPr marL="444490" indent="-444490" algn="just">
              <a:spcBef>
                <a:spcPts val="1200"/>
              </a:spcBef>
              <a:buClr>
                <a:schemeClr val="dk1"/>
              </a:buClr>
              <a:buSzPts val="2500"/>
              <a:buFont typeface="Arial"/>
              <a:buChar char="•"/>
            </a:pPr>
            <a:endParaRPr sz="2500" dirty="0">
              <a:solidFill>
                <a:schemeClr val="dk1"/>
              </a:solidFill>
              <a:latin typeface="Open Sans"/>
              <a:ea typeface="Open Sans"/>
              <a:cs typeface="Open Sans"/>
            </a:endParaRPr>
          </a:p>
        </p:txBody>
      </p:sp>
      <p:sp>
        <p:nvSpPr>
          <p:cNvPr id="8" name="Google Shape;50;g24361600e24_1_7">
            <a:extLst>
              <a:ext uri="{FF2B5EF4-FFF2-40B4-BE49-F238E27FC236}">
                <a16:creationId xmlns:a16="http://schemas.microsoft.com/office/drawing/2014/main" id="{7B2DB8C9-9373-C419-A730-932C834CCDC7}"/>
              </a:ext>
            </a:extLst>
          </p:cNvPr>
          <p:cNvSpPr/>
          <p:nvPr/>
        </p:nvSpPr>
        <p:spPr>
          <a:xfrm>
            <a:off x="16814103" y="20927915"/>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9" name="Google Shape;52;g24361600e24_1_7">
            <a:extLst>
              <a:ext uri="{FF2B5EF4-FFF2-40B4-BE49-F238E27FC236}">
                <a16:creationId xmlns:a16="http://schemas.microsoft.com/office/drawing/2014/main" id="{A213DC6E-B430-E4EB-3ED5-318B40CD44E0}"/>
              </a:ext>
            </a:extLst>
          </p:cNvPr>
          <p:cNvSpPr txBox="1"/>
          <p:nvPr/>
        </p:nvSpPr>
        <p:spPr>
          <a:xfrm>
            <a:off x="16947725" y="22228588"/>
            <a:ext cx="7317247" cy="5706640"/>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transformed benchmark circuit rd32 utilizing our strategy is shown in Fig (a).</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is executed by QASM simulator with 1024 shots (Fig. (b)).</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has the correct result with fidelity 68% and five pairs of EPR pairs consumption. Compared with the baseline, the fidelity of computation is significantly improved, and the remote EPR pairs consumption is significantly reduced.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strategy could also work for other MCT circuits with the similar improvements in the distributed quantum system.</a:t>
            </a:r>
          </a:p>
        </p:txBody>
      </p:sp>
      <p:sp>
        <p:nvSpPr>
          <p:cNvPr id="10" name="Google Shape;54;g24361600e24_1_7">
            <a:extLst>
              <a:ext uri="{FF2B5EF4-FFF2-40B4-BE49-F238E27FC236}">
                <a16:creationId xmlns:a16="http://schemas.microsoft.com/office/drawing/2014/main" id="{CF1C63D9-AC5D-A39E-160A-D8F55424E565}"/>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Experiment Setup</a:t>
            </a:r>
            <a:endParaRPr sz="1400" b="0" i="0" u="none" strike="noStrike" cap="none" dirty="0">
              <a:solidFill>
                <a:srgbClr val="000000"/>
              </a:solidFill>
              <a:latin typeface="Arial"/>
              <a:ea typeface="Arial"/>
              <a:cs typeface="Arial"/>
              <a:sym typeface="Arial"/>
            </a:endParaRPr>
          </a:p>
        </p:txBody>
      </p:sp>
      <p:sp>
        <p:nvSpPr>
          <p:cNvPr id="11" name="Google Shape;55;g24361600e24_1_7">
            <a:extLst>
              <a:ext uri="{FF2B5EF4-FFF2-40B4-BE49-F238E27FC236}">
                <a16:creationId xmlns:a16="http://schemas.microsoft.com/office/drawing/2014/main" id="{2C3D4CDE-F727-799B-1669-9184977ED29A}"/>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12" name="Google Shape;56;g24361600e24_1_7">
            <a:extLst>
              <a:ext uri="{FF2B5EF4-FFF2-40B4-BE49-F238E27FC236}">
                <a16:creationId xmlns:a16="http://schemas.microsoft.com/office/drawing/2014/main" id="{E2D5B0A8-DDDC-BB6F-3FA3-0A89F08D4E54}"/>
              </a:ext>
            </a:extLst>
          </p:cNvPr>
          <p:cNvSpPr txBox="1"/>
          <p:nvPr/>
        </p:nvSpPr>
        <p:spPr>
          <a:xfrm>
            <a:off x="16814103" y="14944770"/>
            <a:ext cx="8095147"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are implemented using </a:t>
            </a:r>
            <a:r>
              <a:rPr lang="en-US" sz="2500" dirty="0" err="1">
                <a:solidFill>
                  <a:schemeClr val="dk1"/>
                </a:solidFill>
                <a:latin typeface="Open Sans"/>
                <a:ea typeface="Open Sans"/>
                <a:cs typeface="Open Sans"/>
                <a:sym typeface="Open Sans"/>
              </a:rPr>
              <a:t>qasm</a:t>
            </a:r>
            <a:r>
              <a:rPr lang="en-US" sz="2500" dirty="0">
                <a:solidFill>
                  <a:schemeClr val="dk1"/>
                </a:solidFill>
                <a:latin typeface="Open Sans"/>
                <a:ea typeface="Open Sans"/>
                <a:cs typeface="Open Sans"/>
                <a:sym typeface="Open Sans"/>
              </a:rPr>
              <a:t>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(shown in figure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reported in previous paper.</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13" name="Google Shape;66;g24361600e24_1_7">
            <a:extLst>
              <a:ext uri="{FF2B5EF4-FFF2-40B4-BE49-F238E27FC236}">
                <a16:creationId xmlns:a16="http://schemas.microsoft.com/office/drawing/2014/main" id="{787FF3D4-D004-BBF6-25B6-70DD1A5B7A90}"/>
              </a:ext>
            </a:extLst>
          </p:cNvPr>
          <p:cNvSpPr/>
          <p:nvPr/>
        </p:nvSpPr>
        <p:spPr>
          <a:xfrm>
            <a:off x="16887202" y="31589131"/>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14" name="Google Shape;67;g24361600e24_1_7">
            <a:extLst>
              <a:ext uri="{FF2B5EF4-FFF2-40B4-BE49-F238E27FC236}">
                <a16:creationId xmlns:a16="http://schemas.microsoft.com/office/drawing/2014/main" id="{AD23876A-696A-345E-E09F-902CE9197EBD}"/>
              </a:ext>
            </a:extLst>
          </p:cNvPr>
          <p:cNvSpPr txBox="1"/>
          <p:nvPr/>
        </p:nvSpPr>
        <p:spPr>
          <a:xfrm>
            <a:off x="23691502" y="32799379"/>
            <a:ext cx="7608600" cy="6183694"/>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Marvin Warner (PNNL)</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15" name="Picture 14" descr="A diagram of a telephone connection&#10;&#10;Description automatically generated with low confidence">
            <a:extLst>
              <a:ext uri="{FF2B5EF4-FFF2-40B4-BE49-F238E27FC236}">
                <a16:creationId xmlns:a16="http://schemas.microsoft.com/office/drawing/2014/main" id="{FAE5274A-C324-6C65-CBAD-5BC4CF4524B3}"/>
              </a:ext>
            </a:extLst>
          </p:cNvPr>
          <p:cNvPicPr>
            <a:picLocks noChangeAspect="1"/>
          </p:cNvPicPr>
          <p:nvPr/>
        </p:nvPicPr>
        <p:blipFill>
          <a:blip r:embed="rId5"/>
          <a:stretch>
            <a:fillRect/>
          </a:stretch>
        </p:blipFill>
        <p:spPr>
          <a:xfrm>
            <a:off x="8711044" y="19366856"/>
            <a:ext cx="5353545" cy="3986683"/>
          </a:xfrm>
          <a:prstGeom prst="rect">
            <a:avLst/>
          </a:prstGeom>
        </p:spPr>
      </p:pic>
      <p:pic>
        <p:nvPicPr>
          <p:cNvPr id="16" name="Picture 15" descr="A diagram of a cat-entangler&#10;&#10;Description automatically generated with low confidence">
            <a:extLst>
              <a:ext uri="{FF2B5EF4-FFF2-40B4-BE49-F238E27FC236}">
                <a16:creationId xmlns:a16="http://schemas.microsoft.com/office/drawing/2014/main" id="{D3AE8769-21F3-168C-197F-CBB6E3F83AB5}"/>
              </a:ext>
            </a:extLst>
          </p:cNvPr>
          <p:cNvPicPr>
            <a:picLocks noChangeAspect="1"/>
          </p:cNvPicPr>
          <p:nvPr/>
        </p:nvPicPr>
        <p:blipFill rotWithShape="1">
          <a:blip r:embed="rId6"/>
          <a:srcRect t="10197"/>
          <a:stretch/>
        </p:blipFill>
        <p:spPr>
          <a:xfrm>
            <a:off x="1667809" y="19293711"/>
            <a:ext cx="5724018" cy="4123579"/>
          </a:xfrm>
          <a:prstGeom prst="rect">
            <a:avLst/>
          </a:prstGeom>
        </p:spPr>
      </p:pic>
      <p:graphicFrame>
        <p:nvGraphicFramePr>
          <p:cNvPr id="17" name="Table 15">
            <a:extLst>
              <a:ext uri="{FF2B5EF4-FFF2-40B4-BE49-F238E27FC236}">
                <a16:creationId xmlns:a16="http://schemas.microsoft.com/office/drawing/2014/main" id="{8613356B-A9E8-DC80-4AAE-D9BE659B8CA5}"/>
              </a:ext>
            </a:extLst>
          </p:cNvPr>
          <p:cNvGraphicFramePr>
            <a:graphicFrameLocks noGrp="1"/>
          </p:cNvGraphicFramePr>
          <p:nvPr>
            <p:extLst>
              <p:ext uri="{D42A27DB-BD31-4B8C-83A1-F6EECF244321}">
                <p14:modId xmlns:p14="http://schemas.microsoft.com/office/powerpoint/2010/main" val="524715395"/>
              </p:ext>
            </p:extLst>
          </p:nvPr>
        </p:nvGraphicFramePr>
        <p:xfrm>
          <a:off x="17322556" y="28733394"/>
          <a:ext cx="5947639" cy="1278150"/>
        </p:xfrm>
        <a:graphic>
          <a:graphicData uri="http://schemas.openxmlformats.org/drawingml/2006/table">
            <a:tbl>
              <a:tblPr firstRow="1" bandRow="1">
                <a:tableStyleId>{5C22544A-7EE6-4342-B048-85BDC9FD1C3A}</a:tableStyleId>
              </a:tblPr>
              <a:tblGrid>
                <a:gridCol w="2359765">
                  <a:extLst>
                    <a:ext uri="{9D8B030D-6E8A-4147-A177-3AD203B41FA5}">
                      <a16:colId xmlns:a16="http://schemas.microsoft.com/office/drawing/2014/main" val="1908145586"/>
                    </a:ext>
                  </a:extLst>
                </a:gridCol>
                <a:gridCol w="2079872">
                  <a:extLst>
                    <a:ext uri="{9D8B030D-6E8A-4147-A177-3AD203B41FA5}">
                      <a16:colId xmlns:a16="http://schemas.microsoft.com/office/drawing/2014/main" val="927377627"/>
                    </a:ext>
                  </a:extLst>
                </a:gridCol>
                <a:gridCol w="1508002">
                  <a:extLst>
                    <a:ext uri="{9D8B030D-6E8A-4147-A177-3AD203B41FA5}">
                      <a16:colId xmlns:a16="http://schemas.microsoft.com/office/drawing/2014/main" val="2975493502"/>
                    </a:ext>
                  </a:extLst>
                </a:gridCol>
              </a:tblGrid>
              <a:tr h="505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1867">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0838">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18" name="Straight Connector 17">
            <a:extLst>
              <a:ext uri="{FF2B5EF4-FFF2-40B4-BE49-F238E27FC236}">
                <a16:creationId xmlns:a16="http://schemas.microsoft.com/office/drawing/2014/main" id="{04EC881A-35D1-5F85-CD3F-768FE85BE852}"/>
              </a:ext>
            </a:extLst>
          </p:cNvPr>
          <p:cNvCxnSpPr>
            <a:cxnSpLocks/>
          </p:cNvCxnSpPr>
          <p:nvPr/>
        </p:nvCxnSpPr>
        <p:spPr>
          <a:xfrm>
            <a:off x="17322556" y="28748892"/>
            <a:ext cx="2296665" cy="475773"/>
          </a:xfrm>
          <a:prstGeom prst="line">
            <a:avLst/>
          </a:prstGeom>
          <a:ln w="127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A0DB1E3-72FB-4E27-0788-88513C5FC6A6}"/>
              </a:ext>
            </a:extLst>
          </p:cNvPr>
          <p:cNvSpPr txBox="1"/>
          <p:nvPr/>
        </p:nvSpPr>
        <p:spPr>
          <a:xfrm>
            <a:off x="17354012" y="28901390"/>
            <a:ext cx="1588703" cy="307777"/>
          </a:xfrm>
          <a:prstGeom prst="rect">
            <a:avLst/>
          </a:prstGeom>
          <a:noFill/>
        </p:spPr>
        <p:txBody>
          <a:bodyPr wrap="square" rtlCol="0">
            <a:spAutoFit/>
          </a:bodyPr>
          <a:lstStyle/>
          <a:p>
            <a:r>
              <a:rPr lang="en-US" dirty="0">
                <a:solidFill>
                  <a:schemeClr val="tx1"/>
                </a:solidFill>
              </a:rPr>
              <a:t>methods</a:t>
            </a:r>
          </a:p>
        </p:txBody>
      </p:sp>
      <p:sp>
        <p:nvSpPr>
          <p:cNvPr id="20" name="TextBox 19">
            <a:extLst>
              <a:ext uri="{FF2B5EF4-FFF2-40B4-BE49-F238E27FC236}">
                <a16:creationId xmlns:a16="http://schemas.microsoft.com/office/drawing/2014/main" id="{50B9B5C9-08D2-8D3E-15A7-689AE8FEE66B}"/>
              </a:ext>
            </a:extLst>
          </p:cNvPr>
          <p:cNvSpPr txBox="1"/>
          <p:nvPr/>
        </p:nvSpPr>
        <p:spPr>
          <a:xfrm>
            <a:off x="18056583" y="28733394"/>
            <a:ext cx="1290985" cy="307777"/>
          </a:xfrm>
          <a:prstGeom prst="rect">
            <a:avLst/>
          </a:prstGeom>
          <a:noFill/>
        </p:spPr>
        <p:txBody>
          <a:bodyPr wrap="square" rtlCol="0">
            <a:spAutoFit/>
          </a:bodyPr>
          <a:lstStyle/>
          <a:p>
            <a:r>
              <a:rPr lang="en-US" dirty="0">
                <a:solidFill>
                  <a:schemeClr val="tx1"/>
                </a:solidFill>
              </a:rPr>
              <a:t>metrics</a:t>
            </a:r>
          </a:p>
        </p:txBody>
      </p:sp>
      <p:pic>
        <p:nvPicPr>
          <p:cNvPr id="21" name="Picture 20" descr="A picture containing line, receipt&#10;&#10;Description automatically generated">
            <a:extLst>
              <a:ext uri="{FF2B5EF4-FFF2-40B4-BE49-F238E27FC236}">
                <a16:creationId xmlns:a16="http://schemas.microsoft.com/office/drawing/2014/main" id="{DBF3E1FD-79A4-DA58-47F8-D1C2CE1A8D8B}"/>
              </a:ext>
            </a:extLst>
          </p:cNvPr>
          <p:cNvPicPr>
            <a:picLocks noChangeAspect="1"/>
          </p:cNvPicPr>
          <p:nvPr/>
        </p:nvPicPr>
        <p:blipFill>
          <a:blip r:embed="rId7"/>
          <a:stretch>
            <a:fillRect/>
          </a:stretch>
        </p:blipFill>
        <p:spPr>
          <a:xfrm>
            <a:off x="17099225" y="18818053"/>
            <a:ext cx="12778322" cy="1980404"/>
          </a:xfrm>
          <a:prstGeom prst="rect">
            <a:avLst/>
          </a:prstGeom>
        </p:spPr>
      </p:pic>
      <p:sp>
        <p:nvSpPr>
          <p:cNvPr id="22" name="Google Shape;56;g24361600e24_1_7">
            <a:extLst>
              <a:ext uri="{FF2B5EF4-FFF2-40B4-BE49-F238E27FC236}">
                <a16:creationId xmlns:a16="http://schemas.microsoft.com/office/drawing/2014/main" id="{D52A0875-31D4-A857-6717-BF2BD0E438BD}"/>
              </a:ext>
            </a:extLst>
          </p:cNvPr>
          <p:cNvSpPr txBox="1"/>
          <p:nvPr/>
        </p:nvSpPr>
        <p:spPr>
          <a:xfrm>
            <a:off x="16814103" y="9009039"/>
            <a:ext cx="14367900" cy="4590950"/>
          </a:xfrm>
          <a:prstGeom prst="rect">
            <a:avLst/>
          </a:prstGeom>
          <a:noFill/>
          <a:ln>
            <a:noFill/>
          </a:ln>
        </p:spPr>
        <p:txBody>
          <a:bodyPr spcFirstLastPara="1" wrap="square" lIns="88875" tIns="44425" rIns="88875" bIns="44425" anchor="t" anchorCtr="0">
            <a:spAutoFit/>
          </a:bodyPr>
          <a:lstStyle/>
          <a:p>
            <a:pPr marL="444490" indent="-444490">
              <a:spcBef>
                <a:spcPts val="1200"/>
              </a:spcBef>
              <a:buClr>
                <a:schemeClr val="dk1"/>
              </a:buClr>
              <a:buSzPts val="2500"/>
              <a:buFont typeface="Arial"/>
              <a:buChar char="•"/>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we develop a new strategy for MCT(multi-controlled Toffoli) circuits, which can further reduce the resources consumption and improve the fidelity of collective communication in distributed system. Here are a few steps to implement it: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Decompose the multi-controlled Toffoli gates (with control qubit n &gt; 2) into ccx gate</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Transform circuit by utilizing a few gate commutation rules to bring the single qubit gate between two ccx gates backward (avoid internode communication back and forth)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Execute operations locally on one node with help of buffers, then teleport qubit back after execution.</a:t>
            </a:r>
          </a:p>
          <a:p>
            <a:pPr marR="0" lvl="0" algn="l" rtl="0">
              <a:lnSpc>
                <a:spcPct val="110000"/>
              </a:lnSpc>
              <a:spcBef>
                <a:spcPts val="0"/>
              </a:spcBef>
              <a:spcAft>
                <a:spcPts val="0"/>
              </a:spcAft>
              <a:buClr>
                <a:schemeClr val="dk1"/>
              </a:buClr>
              <a:buSzPts val="2500"/>
            </a:pPr>
            <a:endParaRPr lang="en-US" sz="2500" dirty="0">
              <a:solidFill>
                <a:schemeClr val="dk1"/>
              </a:solidFill>
              <a:latin typeface="Open Sans"/>
              <a:ea typeface="Open Sans"/>
              <a:cs typeface="Open Sans"/>
              <a:sym typeface="Open Sans"/>
            </a:endParaRPr>
          </a:p>
        </p:txBody>
      </p:sp>
      <p:sp>
        <p:nvSpPr>
          <p:cNvPr id="23" name="TextBox 22">
            <a:extLst>
              <a:ext uri="{FF2B5EF4-FFF2-40B4-BE49-F238E27FC236}">
                <a16:creationId xmlns:a16="http://schemas.microsoft.com/office/drawing/2014/main" id="{2027152C-6598-13E9-67F4-B0CE076AABF9}"/>
              </a:ext>
            </a:extLst>
          </p:cNvPr>
          <p:cNvSpPr txBox="1"/>
          <p:nvPr/>
        </p:nvSpPr>
        <p:spPr>
          <a:xfrm>
            <a:off x="1763617" y="19406454"/>
            <a:ext cx="383438" cy="307777"/>
          </a:xfrm>
          <a:prstGeom prst="rect">
            <a:avLst/>
          </a:prstGeom>
          <a:noFill/>
        </p:spPr>
        <p:txBody>
          <a:bodyPr wrap="square" rtlCol="0">
            <a:spAutoFit/>
          </a:bodyPr>
          <a:lstStyle/>
          <a:p>
            <a:r>
              <a:rPr lang="en-US" dirty="0"/>
              <a:t>[2]</a:t>
            </a:r>
          </a:p>
        </p:txBody>
      </p:sp>
      <p:sp>
        <p:nvSpPr>
          <p:cNvPr id="24" name="TextBox 23">
            <a:extLst>
              <a:ext uri="{FF2B5EF4-FFF2-40B4-BE49-F238E27FC236}">
                <a16:creationId xmlns:a16="http://schemas.microsoft.com/office/drawing/2014/main" id="{B38D7864-8EC6-D772-46EC-AF5293A0991C}"/>
              </a:ext>
            </a:extLst>
          </p:cNvPr>
          <p:cNvSpPr txBox="1"/>
          <p:nvPr/>
        </p:nvSpPr>
        <p:spPr>
          <a:xfrm>
            <a:off x="8365044" y="19406454"/>
            <a:ext cx="383438" cy="307777"/>
          </a:xfrm>
          <a:prstGeom prst="rect">
            <a:avLst/>
          </a:prstGeom>
          <a:noFill/>
        </p:spPr>
        <p:txBody>
          <a:bodyPr wrap="square" rtlCol="0">
            <a:spAutoFit/>
          </a:bodyPr>
          <a:lstStyle/>
          <a:p>
            <a:r>
              <a:rPr lang="en-US" dirty="0"/>
              <a:t>[2]</a:t>
            </a:r>
          </a:p>
        </p:txBody>
      </p:sp>
      <p:pic>
        <p:nvPicPr>
          <p:cNvPr id="26" name="Picture 25" descr="A screenshot of a graph&#10;&#10;Description automatically generated with low confidence">
            <a:extLst>
              <a:ext uri="{FF2B5EF4-FFF2-40B4-BE49-F238E27FC236}">
                <a16:creationId xmlns:a16="http://schemas.microsoft.com/office/drawing/2014/main" id="{91CDCF59-0989-6C22-F17A-7713BE93CDD2}"/>
              </a:ext>
            </a:extLst>
          </p:cNvPr>
          <p:cNvPicPr>
            <a:picLocks noChangeAspect="1"/>
          </p:cNvPicPr>
          <p:nvPr/>
        </p:nvPicPr>
        <p:blipFill>
          <a:blip r:embed="rId8"/>
          <a:stretch>
            <a:fillRect/>
          </a:stretch>
        </p:blipFill>
        <p:spPr>
          <a:xfrm>
            <a:off x="24837959" y="22228588"/>
            <a:ext cx="6184493" cy="5321919"/>
          </a:xfrm>
          <a:prstGeom prst="rect">
            <a:avLst/>
          </a:prstGeom>
        </p:spPr>
      </p:pic>
      <p:sp>
        <p:nvSpPr>
          <p:cNvPr id="27" name="Google Shape;56;g24361600e24_1_7">
            <a:extLst>
              <a:ext uri="{FF2B5EF4-FFF2-40B4-BE49-F238E27FC236}">
                <a16:creationId xmlns:a16="http://schemas.microsoft.com/office/drawing/2014/main" id="{4B9B90E0-13B6-9CE9-7909-58B73485B517}"/>
              </a:ext>
            </a:extLst>
          </p:cNvPr>
          <p:cNvSpPr txBox="1"/>
          <p:nvPr/>
        </p:nvSpPr>
        <p:spPr>
          <a:xfrm>
            <a:off x="16811002" y="33051334"/>
            <a:ext cx="6880500" cy="1359296"/>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1. Develop a complier using our strategy.</a:t>
            </a:r>
          </a:p>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2. Implement…</a:t>
            </a:r>
          </a:p>
          <a:p>
            <a:pPr marL="444490" marR="0" lvl="0" indent="-444490" algn="l" rtl="0">
              <a:lnSpc>
                <a:spcPct val="110000"/>
              </a:lnSpc>
              <a:spcBef>
                <a:spcPts val="0"/>
              </a:spcBef>
              <a:spcAft>
                <a:spcPts val="0"/>
              </a:spcAft>
              <a:buClr>
                <a:schemeClr val="dk1"/>
              </a:buClr>
              <a:buSzPts val="2500"/>
              <a:buFont typeface="Arial"/>
              <a:buChar char="•"/>
            </a:pPr>
            <a:endParaRPr lang="en-US" sz="2500" dirty="0">
              <a:solidFill>
                <a:schemeClr val="dk1"/>
              </a:solidFill>
              <a:latin typeface="Open Sans"/>
              <a:ea typeface="Open Sans"/>
              <a:cs typeface="Open Sans"/>
              <a:sym typeface="Open Sans"/>
            </a:endParaRPr>
          </a:p>
        </p:txBody>
      </p:sp>
      <p:sp>
        <p:nvSpPr>
          <p:cNvPr id="29" name="TextBox 28">
            <a:extLst>
              <a:ext uri="{FF2B5EF4-FFF2-40B4-BE49-F238E27FC236}">
                <a16:creationId xmlns:a16="http://schemas.microsoft.com/office/drawing/2014/main" id="{3EDF5124-DD45-378A-96FD-E45647BE3A08}"/>
              </a:ext>
            </a:extLst>
          </p:cNvPr>
          <p:cNvSpPr txBox="1"/>
          <p:nvPr/>
        </p:nvSpPr>
        <p:spPr>
          <a:xfrm>
            <a:off x="24725546" y="22119564"/>
            <a:ext cx="367408" cy="338554"/>
          </a:xfrm>
          <a:prstGeom prst="rect">
            <a:avLst/>
          </a:prstGeom>
          <a:noFill/>
        </p:spPr>
        <p:txBody>
          <a:bodyPr wrap="none" rtlCol="0">
            <a:spAutoFit/>
          </a:bodyPr>
          <a:lstStyle/>
          <a:p>
            <a:r>
              <a:rPr lang="en-US" sz="1600" dirty="0"/>
              <a:t>a)</a:t>
            </a:r>
          </a:p>
        </p:txBody>
      </p:sp>
      <p:sp>
        <p:nvSpPr>
          <p:cNvPr id="30" name="TextBox 29">
            <a:extLst>
              <a:ext uri="{FF2B5EF4-FFF2-40B4-BE49-F238E27FC236}">
                <a16:creationId xmlns:a16="http://schemas.microsoft.com/office/drawing/2014/main" id="{1B32BA9B-6A0B-C8CC-1574-9F89B0DCCDE7}"/>
              </a:ext>
            </a:extLst>
          </p:cNvPr>
          <p:cNvSpPr txBox="1"/>
          <p:nvPr/>
        </p:nvSpPr>
        <p:spPr>
          <a:xfrm>
            <a:off x="17099225" y="28276753"/>
            <a:ext cx="574847" cy="338554"/>
          </a:xfrm>
          <a:prstGeom prst="rect">
            <a:avLst/>
          </a:prstGeom>
          <a:noFill/>
        </p:spPr>
        <p:txBody>
          <a:bodyPr wrap="square" rtlCol="0">
            <a:spAutoFit/>
          </a:bodyPr>
          <a:lstStyle/>
          <a:p>
            <a:r>
              <a:rPr lang="en-US" sz="1600" dirty="0"/>
              <a:t>c)</a:t>
            </a:r>
          </a:p>
        </p:txBody>
      </p:sp>
      <p:pic>
        <p:nvPicPr>
          <p:cNvPr id="32" name="Picture 31" descr="A picture containing text, screenshot, font, number&#10;&#10;Description automatically generated">
            <a:extLst>
              <a:ext uri="{FF2B5EF4-FFF2-40B4-BE49-F238E27FC236}">
                <a16:creationId xmlns:a16="http://schemas.microsoft.com/office/drawing/2014/main" id="{D8989F2D-9B05-FEC6-BE3C-4F5B4EDB13CC}"/>
              </a:ext>
            </a:extLst>
          </p:cNvPr>
          <p:cNvPicPr>
            <a:picLocks noChangeAspect="1"/>
          </p:cNvPicPr>
          <p:nvPr/>
        </p:nvPicPr>
        <p:blipFill rotWithShape="1">
          <a:blip r:embed="rId9"/>
          <a:srcRect t="31349"/>
          <a:stretch/>
        </p:blipFill>
        <p:spPr>
          <a:xfrm>
            <a:off x="24837959" y="15404928"/>
            <a:ext cx="6494789" cy="2345353"/>
          </a:xfrm>
          <a:prstGeom prst="rect">
            <a:avLst/>
          </a:prstGeom>
        </p:spPr>
      </p:pic>
      <p:sp>
        <p:nvSpPr>
          <p:cNvPr id="33" name="TextBox 32">
            <a:extLst>
              <a:ext uri="{FF2B5EF4-FFF2-40B4-BE49-F238E27FC236}">
                <a16:creationId xmlns:a16="http://schemas.microsoft.com/office/drawing/2014/main" id="{EA6F0D09-32C6-9C12-01C8-5CF4BAFC098B}"/>
              </a:ext>
            </a:extLst>
          </p:cNvPr>
          <p:cNvSpPr txBox="1"/>
          <p:nvPr/>
        </p:nvSpPr>
        <p:spPr>
          <a:xfrm>
            <a:off x="30798565" y="15233329"/>
            <a:ext cx="383438" cy="307777"/>
          </a:xfrm>
          <a:prstGeom prst="rect">
            <a:avLst/>
          </a:prstGeom>
          <a:noFill/>
        </p:spPr>
        <p:txBody>
          <a:bodyPr wrap="none" rtlCol="0">
            <a:spAutoFit/>
          </a:bodyPr>
          <a:lstStyle/>
          <a:p>
            <a:r>
              <a:rPr lang="en-US" dirty="0"/>
              <a:t>[2]</a:t>
            </a:r>
          </a:p>
        </p:txBody>
      </p:sp>
      <p:grpSp>
        <p:nvGrpSpPr>
          <p:cNvPr id="34" name="Group 33">
            <a:extLst>
              <a:ext uri="{FF2B5EF4-FFF2-40B4-BE49-F238E27FC236}">
                <a16:creationId xmlns:a16="http://schemas.microsoft.com/office/drawing/2014/main" id="{ECCC0257-F4DB-2749-D339-7D18BBF9D13E}"/>
              </a:ext>
            </a:extLst>
          </p:cNvPr>
          <p:cNvGrpSpPr/>
          <p:nvPr/>
        </p:nvGrpSpPr>
        <p:grpSpPr>
          <a:xfrm>
            <a:off x="24492787" y="27629969"/>
            <a:ext cx="5835602" cy="3956952"/>
            <a:chOff x="11166208" y="34894161"/>
            <a:chExt cx="5292992" cy="3777248"/>
          </a:xfrm>
        </p:grpSpPr>
        <p:grpSp>
          <p:nvGrpSpPr>
            <p:cNvPr id="35" name="Group 34">
              <a:extLst>
                <a:ext uri="{FF2B5EF4-FFF2-40B4-BE49-F238E27FC236}">
                  <a16:creationId xmlns:a16="http://schemas.microsoft.com/office/drawing/2014/main" id="{C8D71A78-9468-CF84-58CD-EC19B6A150E1}"/>
                </a:ext>
              </a:extLst>
            </p:cNvPr>
            <p:cNvGrpSpPr/>
            <p:nvPr/>
          </p:nvGrpSpPr>
          <p:grpSpPr>
            <a:xfrm>
              <a:off x="11166208" y="34894161"/>
              <a:ext cx="5292992" cy="3777248"/>
              <a:chOff x="16953930" y="27317314"/>
              <a:chExt cx="5292992" cy="3777248"/>
            </a:xfrm>
          </p:grpSpPr>
          <p:pic>
            <p:nvPicPr>
              <p:cNvPr id="37" name="Picture 36" descr="A picture containing text, screenshot, line, parallel&#10;&#10;Description automatically generated">
                <a:extLst>
                  <a:ext uri="{FF2B5EF4-FFF2-40B4-BE49-F238E27FC236}">
                    <a16:creationId xmlns:a16="http://schemas.microsoft.com/office/drawing/2014/main" id="{79456237-0855-0EC0-C441-1739FFC35741}"/>
                  </a:ext>
                </a:extLst>
              </p:cNvPr>
              <p:cNvPicPr>
                <a:picLocks noChangeAspect="1"/>
              </p:cNvPicPr>
              <p:nvPr/>
            </p:nvPicPr>
            <p:blipFill rotWithShape="1">
              <a:blip r:embed="rId10"/>
              <a:srcRect b="20684"/>
              <a:stretch/>
            </p:blipFill>
            <p:spPr>
              <a:xfrm>
                <a:off x="16953930" y="27440315"/>
                <a:ext cx="5292992" cy="3654247"/>
              </a:xfrm>
              <a:prstGeom prst="rect">
                <a:avLst/>
              </a:prstGeom>
            </p:spPr>
          </p:pic>
          <p:sp>
            <p:nvSpPr>
              <p:cNvPr id="38" name="TextBox 37">
                <a:extLst>
                  <a:ext uri="{FF2B5EF4-FFF2-40B4-BE49-F238E27FC236}">
                    <a16:creationId xmlns:a16="http://schemas.microsoft.com/office/drawing/2014/main" id="{98175E21-17F5-1820-AD07-79F197764D87}"/>
                  </a:ext>
                </a:extLst>
              </p:cNvPr>
              <p:cNvSpPr txBox="1"/>
              <p:nvPr/>
            </p:nvSpPr>
            <p:spPr>
              <a:xfrm>
                <a:off x="17138424" y="27317314"/>
                <a:ext cx="333245" cy="323179"/>
              </a:xfrm>
              <a:prstGeom prst="rect">
                <a:avLst/>
              </a:prstGeom>
              <a:noFill/>
            </p:spPr>
            <p:txBody>
              <a:bodyPr wrap="none" rtlCol="0">
                <a:spAutoFit/>
              </a:bodyPr>
              <a:lstStyle/>
              <a:p>
                <a:r>
                  <a:rPr lang="en-US" sz="1600" dirty="0"/>
                  <a:t>b)</a:t>
                </a:r>
              </a:p>
            </p:txBody>
          </p:sp>
        </p:grpSp>
        <p:pic>
          <p:nvPicPr>
            <p:cNvPr id="36" name="Picture 35" descr="A picture containing text, font, screenshot, white&#10;&#10;Description automatically generated">
              <a:extLst>
                <a:ext uri="{FF2B5EF4-FFF2-40B4-BE49-F238E27FC236}">
                  <a16:creationId xmlns:a16="http://schemas.microsoft.com/office/drawing/2014/main" id="{AF769ECB-6D69-E8DC-DEC2-906DD97ACC3B}"/>
                </a:ext>
              </a:extLst>
            </p:cNvPr>
            <p:cNvPicPr>
              <a:picLocks noChangeAspect="1"/>
            </p:cNvPicPr>
            <p:nvPr/>
          </p:nvPicPr>
          <p:blipFill rotWithShape="1">
            <a:blip r:embed="rId11"/>
            <a:srcRect l="1363" t="-530" r="-1363" b="530"/>
            <a:stretch/>
          </p:blipFill>
          <p:spPr>
            <a:xfrm>
              <a:off x="12027917" y="35262329"/>
              <a:ext cx="2317673" cy="665923"/>
            </a:xfrm>
            <a:prstGeom prst="rect">
              <a:avLst/>
            </a:prstGeom>
          </p:spPr>
        </p:pic>
      </p:grpSp>
      <p:sp>
        <p:nvSpPr>
          <p:cNvPr id="39" name="TextBox 38">
            <a:extLst>
              <a:ext uri="{FF2B5EF4-FFF2-40B4-BE49-F238E27FC236}">
                <a16:creationId xmlns:a16="http://schemas.microsoft.com/office/drawing/2014/main" id="{90EBA848-D75F-EEA6-A3C5-5C8F0340E8C3}"/>
              </a:ext>
            </a:extLst>
          </p:cNvPr>
          <p:cNvSpPr txBox="1"/>
          <p:nvPr/>
        </p:nvSpPr>
        <p:spPr>
          <a:xfrm>
            <a:off x="30032202" y="18562598"/>
            <a:ext cx="383438" cy="307777"/>
          </a:xfrm>
          <a:prstGeom prst="rect">
            <a:avLst/>
          </a:prstGeom>
          <a:noFill/>
        </p:spPr>
        <p:txBody>
          <a:bodyPr wrap="none" rtlCol="0">
            <a:spAutoFit/>
          </a:bodyPr>
          <a:lstStyle/>
          <a:p>
            <a:r>
              <a:rPr lang="en-US" dirty="0"/>
              <a:t>[4]</a:t>
            </a:r>
          </a:p>
        </p:txBody>
      </p:sp>
      <p:sp>
        <p:nvSpPr>
          <p:cNvPr id="41" name="TextBox 40">
            <a:extLst>
              <a:ext uri="{FF2B5EF4-FFF2-40B4-BE49-F238E27FC236}">
                <a16:creationId xmlns:a16="http://schemas.microsoft.com/office/drawing/2014/main" id="{80E46A26-3AE5-EF61-33FF-E68A9FA860B8}"/>
              </a:ext>
            </a:extLst>
          </p:cNvPr>
          <p:cNvSpPr txBox="1"/>
          <p:nvPr/>
        </p:nvSpPr>
        <p:spPr>
          <a:xfrm>
            <a:off x="1509952" y="17090506"/>
            <a:ext cx="7151317" cy="477054"/>
          </a:xfrm>
          <a:prstGeom prst="rect">
            <a:avLst/>
          </a:prstGeom>
          <a:noFill/>
        </p:spPr>
        <p:txBody>
          <a:bodyPr wrap="none" rtlCol="0">
            <a:spAutoFit/>
          </a:bodyPr>
          <a:lstStyle/>
          <a:p>
            <a:r>
              <a:rPr lang="en-US" sz="2500" b="1" dirty="0">
                <a:solidFill>
                  <a:schemeClr val="tx1"/>
                </a:solidFill>
                <a:latin typeface="Encode Sans"/>
              </a:rPr>
              <a:t>Point to Point Communication (send and receive)</a:t>
            </a:r>
          </a:p>
        </p:txBody>
      </p:sp>
      <p:sp>
        <p:nvSpPr>
          <p:cNvPr id="42" name="TextBox 41">
            <a:extLst>
              <a:ext uri="{FF2B5EF4-FFF2-40B4-BE49-F238E27FC236}">
                <a16:creationId xmlns:a16="http://schemas.microsoft.com/office/drawing/2014/main" id="{B2782A49-DDE3-B4EB-9B6D-9B8447AE139F}"/>
              </a:ext>
            </a:extLst>
          </p:cNvPr>
          <p:cNvSpPr txBox="1"/>
          <p:nvPr/>
        </p:nvSpPr>
        <p:spPr>
          <a:xfrm>
            <a:off x="4267871" y="22719894"/>
            <a:ext cx="2105357"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Cat_Comm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E26D1EDB-5501-9624-FAD8-E1E7D4A06F19}"/>
              </a:ext>
            </a:extLst>
          </p:cNvPr>
          <p:cNvSpPr txBox="1"/>
          <p:nvPr/>
        </p:nvSpPr>
        <p:spPr>
          <a:xfrm>
            <a:off x="10857648" y="22835494"/>
            <a:ext cx="1752052"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TP_Comm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4475BAC0-4531-CB00-8221-169F848F96D2}"/>
              </a:ext>
            </a:extLst>
          </p:cNvPr>
          <p:cNvSpPr txBox="1"/>
          <p:nvPr/>
        </p:nvSpPr>
        <p:spPr>
          <a:xfrm>
            <a:off x="1667809" y="23520889"/>
            <a:ext cx="3813865" cy="477054"/>
          </a:xfrm>
          <a:prstGeom prst="rect">
            <a:avLst/>
          </a:prstGeom>
          <a:noFill/>
        </p:spPr>
        <p:txBody>
          <a:bodyPr wrap="none" rtlCol="0">
            <a:spAutoFit/>
          </a:bodyPr>
          <a:lstStyle/>
          <a:p>
            <a:r>
              <a:rPr lang="en-US" sz="2500" b="1" dirty="0">
                <a:solidFill>
                  <a:schemeClr val="tx1"/>
                </a:solidFill>
                <a:latin typeface="Encode Sans"/>
              </a:rPr>
              <a:t>Collective Communication</a:t>
            </a:r>
          </a:p>
        </p:txBody>
      </p:sp>
      <p:sp>
        <p:nvSpPr>
          <p:cNvPr id="47" name="Google Shape;44;g24361600e24_1_7">
            <a:extLst>
              <a:ext uri="{FF2B5EF4-FFF2-40B4-BE49-F238E27FC236}">
                <a16:creationId xmlns:a16="http://schemas.microsoft.com/office/drawing/2014/main" id="{22CF9A1F-3119-5021-8A08-7E914FB28DD3}"/>
              </a:ext>
            </a:extLst>
          </p:cNvPr>
          <p:cNvSpPr txBox="1"/>
          <p:nvPr/>
        </p:nvSpPr>
        <p:spPr>
          <a:xfrm>
            <a:off x="1486139" y="15551983"/>
            <a:ext cx="12473324" cy="1397768"/>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The QMPI is a communication framework for distributed quantum computation inspired by the classical MPI used in high-performance classical computing. We have developed the QMPI framework in </a:t>
            </a:r>
            <a:r>
              <a:rPr lang="en-US" sz="2500" dirty="0" err="1">
                <a:solidFill>
                  <a:schemeClr val="dk1"/>
                </a:solidFill>
                <a:latin typeface="Open Sans"/>
                <a:ea typeface="Open Sans"/>
                <a:cs typeface="Open Sans"/>
                <a:sym typeface="Open Sans"/>
              </a:rPr>
              <a:t>Qiskit</a:t>
            </a:r>
            <a:r>
              <a:rPr lang="en-US" sz="2500" dirty="0">
                <a:solidFill>
                  <a:schemeClr val="dk1"/>
                </a:solidFill>
                <a:latin typeface="Open Sans"/>
                <a:ea typeface="Open Sans"/>
                <a:cs typeface="Open Sans"/>
                <a:sym typeface="Open Sans"/>
              </a:rPr>
              <a:t> and built an API for users</a:t>
            </a:r>
            <a:endParaRPr sz="2500" dirty="0">
              <a:solidFill>
                <a:schemeClr val="dk1"/>
              </a:solidFill>
              <a:latin typeface="Open Sans"/>
              <a:ea typeface="Open Sans"/>
              <a:cs typeface="Open Sans"/>
            </a:endParaRPr>
          </a:p>
        </p:txBody>
      </p:sp>
      <p:sp>
        <p:nvSpPr>
          <p:cNvPr id="49" name="TextBox 48">
            <a:extLst>
              <a:ext uri="{FF2B5EF4-FFF2-40B4-BE49-F238E27FC236}">
                <a16:creationId xmlns:a16="http://schemas.microsoft.com/office/drawing/2014/main" id="{668BE0C2-2627-FF91-B7E9-F5694C20E94F}"/>
              </a:ext>
            </a:extLst>
          </p:cNvPr>
          <p:cNvSpPr txBox="1"/>
          <p:nvPr/>
        </p:nvSpPr>
        <p:spPr>
          <a:xfrm>
            <a:off x="1955336" y="24104167"/>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Broadcast</a:t>
            </a:r>
          </a:p>
        </p:txBody>
      </p:sp>
      <p:sp>
        <p:nvSpPr>
          <p:cNvPr id="50" name="Oval 49">
            <a:extLst>
              <a:ext uri="{FF2B5EF4-FFF2-40B4-BE49-F238E27FC236}">
                <a16:creationId xmlns:a16="http://schemas.microsoft.com/office/drawing/2014/main" id="{F8B8F3E0-4056-829F-2F4B-368F0A5A4DBB}"/>
              </a:ext>
            </a:extLst>
          </p:cNvPr>
          <p:cNvSpPr/>
          <p:nvPr/>
        </p:nvSpPr>
        <p:spPr>
          <a:xfrm>
            <a:off x="4137870" y="2430198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F58104E-E1A2-FB85-BCA5-F6FC9E4FD8E6}"/>
              </a:ext>
            </a:extLst>
          </p:cNvPr>
          <p:cNvSpPr/>
          <p:nvPr/>
        </p:nvSpPr>
        <p:spPr>
          <a:xfrm>
            <a:off x="4867000" y="2440688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2EBDC47-35F0-BDA5-2853-557A6A40A07C}"/>
              </a:ext>
            </a:extLst>
          </p:cNvPr>
          <p:cNvSpPr/>
          <p:nvPr/>
        </p:nvSpPr>
        <p:spPr>
          <a:xfrm>
            <a:off x="1971742" y="2573616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D2707F0-2740-AC6E-21EC-1AF1BF0E9F30}"/>
              </a:ext>
            </a:extLst>
          </p:cNvPr>
          <p:cNvSpPr/>
          <p:nvPr/>
        </p:nvSpPr>
        <p:spPr>
          <a:xfrm>
            <a:off x="2700872" y="2584106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F2E5A41-AAC2-F69D-614F-3FF48172E058}"/>
              </a:ext>
            </a:extLst>
          </p:cNvPr>
          <p:cNvSpPr/>
          <p:nvPr/>
        </p:nvSpPr>
        <p:spPr>
          <a:xfrm>
            <a:off x="3408740" y="25738991"/>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2637A90-0BFB-A449-B971-D51138748DE2}"/>
              </a:ext>
            </a:extLst>
          </p:cNvPr>
          <p:cNvSpPr/>
          <p:nvPr/>
        </p:nvSpPr>
        <p:spPr>
          <a:xfrm>
            <a:off x="4137870" y="25843889"/>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2097F25-59EA-83E6-B385-CDF758A42217}"/>
              </a:ext>
            </a:extLst>
          </p:cNvPr>
          <p:cNvSpPr/>
          <p:nvPr/>
        </p:nvSpPr>
        <p:spPr>
          <a:xfrm>
            <a:off x="4827838" y="2573616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DEB433A-781F-7B78-A25E-1B8FD91D2627}"/>
              </a:ext>
            </a:extLst>
          </p:cNvPr>
          <p:cNvSpPr/>
          <p:nvPr/>
        </p:nvSpPr>
        <p:spPr>
          <a:xfrm>
            <a:off x="5556968" y="2584106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E79BBC-163F-EBAE-B382-FDE8AE9A4443}"/>
              </a:ext>
            </a:extLst>
          </p:cNvPr>
          <p:cNvSpPr/>
          <p:nvPr/>
        </p:nvSpPr>
        <p:spPr>
          <a:xfrm>
            <a:off x="6136067" y="2573616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96C369C-276F-5FF8-6556-048F5A76C80C}"/>
              </a:ext>
            </a:extLst>
          </p:cNvPr>
          <p:cNvSpPr/>
          <p:nvPr/>
        </p:nvSpPr>
        <p:spPr>
          <a:xfrm>
            <a:off x="6865197" y="2584106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04EEB0DC-E09C-3949-EAB0-61C9C9129966}"/>
              </a:ext>
            </a:extLst>
          </p:cNvPr>
          <p:cNvCxnSpPr/>
          <p:nvPr/>
        </p:nvCxnSpPr>
        <p:spPr>
          <a:xfrm flipH="1">
            <a:off x="2544711" y="24898537"/>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04F47E02-CC98-2D54-45E8-3BEC51B1E4DB}"/>
              </a:ext>
            </a:extLst>
          </p:cNvPr>
          <p:cNvCxnSpPr>
            <a:cxnSpLocks/>
          </p:cNvCxnSpPr>
          <p:nvPr/>
        </p:nvCxnSpPr>
        <p:spPr>
          <a:xfrm flipH="1">
            <a:off x="3679414" y="24992603"/>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A3FBEBE1-A9D1-3AAA-E3E5-6572EEC3A7B6}"/>
              </a:ext>
            </a:extLst>
          </p:cNvPr>
          <p:cNvCxnSpPr>
            <a:cxnSpLocks/>
          </p:cNvCxnSpPr>
          <p:nvPr/>
        </p:nvCxnSpPr>
        <p:spPr>
          <a:xfrm>
            <a:off x="4571804" y="24992401"/>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a:extLst>
              <a:ext uri="{FF2B5EF4-FFF2-40B4-BE49-F238E27FC236}">
                <a16:creationId xmlns:a16="http://schemas.microsoft.com/office/drawing/2014/main" id="{4AB02149-3F55-DAFF-AAC7-A47B4106559A}"/>
              </a:ext>
            </a:extLst>
          </p:cNvPr>
          <p:cNvCxnSpPr>
            <a:cxnSpLocks/>
          </p:cNvCxnSpPr>
          <p:nvPr/>
        </p:nvCxnSpPr>
        <p:spPr>
          <a:xfrm>
            <a:off x="4814116" y="24907686"/>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22C8E6DA-CAE1-274F-8CF4-166404B85902}"/>
              </a:ext>
            </a:extLst>
          </p:cNvPr>
          <p:cNvSpPr txBox="1"/>
          <p:nvPr/>
        </p:nvSpPr>
        <p:spPr>
          <a:xfrm>
            <a:off x="1955336" y="26676760"/>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Scatter</a:t>
            </a:r>
          </a:p>
        </p:txBody>
      </p:sp>
      <p:sp>
        <p:nvSpPr>
          <p:cNvPr id="70" name="Oval 69">
            <a:extLst>
              <a:ext uri="{FF2B5EF4-FFF2-40B4-BE49-F238E27FC236}">
                <a16:creationId xmlns:a16="http://schemas.microsoft.com/office/drawing/2014/main" id="{F26A9CB7-D183-F58E-7785-E2B334164256}"/>
              </a:ext>
            </a:extLst>
          </p:cNvPr>
          <p:cNvSpPr/>
          <p:nvPr/>
        </p:nvSpPr>
        <p:spPr>
          <a:xfrm>
            <a:off x="4137870" y="2687457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F02BA5F-C5E6-56A4-D740-EADE7E5F8AB6}"/>
              </a:ext>
            </a:extLst>
          </p:cNvPr>
          <p:cNvSpPr/>
          <p:nvPr/>
        </p:nvSpPr>
        <p:spPr>
          <a:xfrm>
            <a:off x="4867000" y="2697947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371AA44-3404-ACF2-6C8D-7149849CD047}"/>
              </a:ext>
            </a:extLst>
          </p:cNvPr>
          <p:cNvSpPr/>
          <p:nvPr/>
        </p:nvSpPr>
        <p:spPr>
          <a:xfrm>
            <a:off x="1971742" y="2830875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F3B6BF-8C3D-E858-195B-2D0157FDB84F}"/>
              </a:ext>
            </a:extLst>
          </p:cNvPr>
          <p:cNvSpPr/>
          <p:nvPr/>
        </p:nvSpPr>
        <p:spPr>
          <a:xfrm>
            <a:off x="2700872" y="28413653"/>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4E9F9FD-D991-A631-32BE-B95A66C585D3}"/>
              </a:ext>
            </a:extLst>
          </p:cNvPr>
          <p:cNvSpPr/>
          <p:nvPr/>
        </p:nvSpPr>
        <p:spPr>
          <a:xfrm>
            <a:off x="3408740" y="2831158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2E48D7D-8D00-64C5-97E8-75FE3B62FB17}"/>
              </a:ext>
            </a:extLst>
          </p:cNvPr>
          <p:cNvSpPr/>
          <p:nvPr/>
        </p:nvSpPr>
        <p:spPr>
          <a:xfrm>
            <a:off x="4137870" y="28416482"/>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95DDA39-73E3-BDD9-F98D-F0E1061B0463}"/>
              </a:ext>
            </a:extLst>
          </p:cNvPr>
          <p:cNvSpPr/>
          <p:nvPr/>
        </p:nvSpPr>
        <p:spPr>
          <a:xfrm>
            <a:off x="4827838" y="2830875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1CEC857-F827-811D-9FE7-E9D8297C9667}"/>
              </a:ext>
            </a:extLst>
          </p:cNvPr>
          <p:cNvSpPr/>
          <p:nvPr/>
        </p:nvSpPr>
        <p:spPr>
          <a:xfrm>
            <a:off x="5556968" y="28413653"/>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6A2139-955F-1235-FC44-7E8B75CA668C}"/>
              </a:ext>
            </a:extLst>
          </p:cNvPr>
          <p:cNvSpPr/>
          <p:nvPr/>
        </p:nvSpPr>
        <p:spPr>
          <a:xfrm>
            <a:off x="6136067" y="2830875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9710CD-3C52-F877-B7CE-84B73E482C5E}"/>
              </a:ext>
            </a:extLst>
          </p:cNvPr>
          <p:cNvSpPr/>
          <p:nvPr/>
        </p:nvSpPr>
        <p:spPr>
          <a:xfrm>
            <a:off x="6865197" y="28413653"/>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1D9C59B-CA9B-4959-041A-B2C52E6163A1}"/>
              </a:ext>
            </a:extLst>
          </p:cNvPr>
          <p:cNvCxnSpPr/>
          <p:nvPr/>
        </p:nvCxnSpPr>
        <p:spPr>
          <a:xfrm flipH="1">
            <a:off x="2544711" y="27471130"/>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21543FD8-7CE8-BE7E-B93F-0A44297C28B7}"/>
              </a:ext>
            </a:extLst>
          </p:cNvPr>
          <p:cNvCxnSpPr>
            <a:cxnSpLocks/>
          </p:cNvCxnSpPr>
          <p:nvPr/>
        </p:nvCxnSpPr>
        <p:spPr>
          <a:xfrm flipH="1">
            <a:off x="3679414" y="27565196"/>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E35F9899-B196-09D8-3121-0445210F7E3C}"/>
              </a:ext>
            </a:extLst>
          </p:cNvPr>
          <p:cNvCxnSpPr>
            <a:cxnSpLocks/>
          </p:cNvCxnSpPr>
          <p:nvPr/>
        </p:nvCxnSpPr>
        <p:spPr>
          <a:xfrm>
            <a:off x="4571804" y="27564994"/>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A755A487-3F02-DD42-0A1C-B44A01358238}"/>
              </a:ext>
            </a:extLst>
          </p:cNvPr>
          <p:cNvCxnSpPr>
            <a:cxnSpLocks/>
          </p:cNvCxnSpPr>
          <p:nvPr/>
        </p:nvCxnSpPr>
        <p:spPr>
          <a:xfrm>
            <a:off x="4814116" y="27480279"/>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F9AF2055-5217-7B95-48B9-AD2CE509470E}"/>
              </a:ext>
            </a:extLst>
          </p:cNvPr>
          <p:cNvSpPr/>
          <p:nvPr/>
        </p:nvSpPr>
        <p:spPr>
          <a:xfrm>
            <a:off x="5164338" y="26987581"/>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DD51A69-B27C-CFD3-36C2-6693226B28EE}"/>
              </a:ext>
            </a:extLst>
          </p:cNvPr>
          <p:cNvSpPr/>
          <p:nvPr/>
        </p:nvSpPr>
        <p:spPr>
          <a:xfrm>
            <a:off x="5461676" y="2698259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001E604-10FB-AC7C-835E-E25E889BAAAD}"/>
              </a:ext>
            </a:extLst>
          </p:cNvPr>
          <p:cNvSpPr/>
          <p:nvPr/>
        </p:nvSpPr>
        <p:spPr>
          <a:xfrm>
            <a:off x="5772600" y="26979473"/>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E9AC1AA-3614-FBDC-B54E-13CD673F80AF}"/>
              </a:ext>
            </a:extLst>
          </p:cNvPr>
          <p:cNvSpPr txBox="1"/>
          <p:nvPr/>
        </p:nvSpPr>
        <p:spPr>
          <a:xfrm>
            <a:off x="7695783" y="23598264"/>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Gather</a:t>
            </a:r>
          </a:p>
        </p:txBody>
      </p:sp>
      <p:sp>
        <p:nvSpPr>
          <p:cNvPr id="88" name="Oval 87">
            <a:extLst>
              <a:ext uri="{FF2B5EF4-FFF2-40B4-BE49-F238E27FC236}">
                <a16:creationId xmlns:a16="http://schemas.microsoft.com/office/drawing/2014/main" id="{6CFF6D0A-7C65-85AF-56EA-5806E1992B0C}"/>
              </a:ext>
            </a:extLst>
          </p:cNvPr>
          <p:cNvSpPr/>
          <p:nvPr/>
        </p:nvSpPr>
        <p:spPr>
          <a:xfrm>
            <a:off x="11123094" y="2573616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8656893-F273-B061-99E9-E290389453AE}"/>
              </a:ext>
            </a:extLst>
          </p:cNvPr>
          <p:cNvSpPr/>
          <p:nvPr/>
        </p:nvSpPr>
        <p:spPr>
          <a:xfrm>
            <a:off x="11852224" y="2584106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E32B269-1792-9305-692B-8F4A84BF9661}"/>
              </a:ext>
            </a:extLst>
          </p:cNvPr>
          <p:cNvSpPr/>
          <p:nvPr/>
        </p:nvSpPr>
        <p:spPr>
          <a:xfrm>
            <a:off x="8921292" y="2416250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EB0F126-2C1F-2CEF-799B-97E81FC965C7}"/>
              </a:ext>
            </a:extLst>
          </p:cNvPr>
          <p:cNvSpPr/>
          <p:nvPr/>
        </p:nvSpPr>
        <p:spPr>
          <a:xfrm>
            <a:off x="9650422" y="2426740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6120A0-0665-EA90-F1F3-C2DF120066A3}"/>
              </a:ext>
            </a:extLst>
          </p:cNvPr>
          <p:cNvSpPr/>
          <p:nvPr/>
        </p:nvSpPr>
        <p:spPr>
          <a:xfrm>
            <a:off x="10358290" y="2416533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E0EA6F3-B8F3-962B-EB24-2DF7C083F4D9}"/>
              </a:ext>
            </a:extLst>
          </p:cNvPr>
          <p:cNvSpPr/>
          <p:nvPr/>
        </p:nvSpPr>
        <p:spPr>
          <a:xfrm>
            <a:off x="11087420" y="24270231"/>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F9B1D2B-6F8E-3E80-B574-050D66D09F36}"/>
              </a:ext>
            </a:extLst>
          </p:cNvPr>
          <p:cNvSpPr/>
          <p:nvPr/>
        </p:nvSpPr>
        <p:spPr>
          <a:xfrm>
            <a:off x="11777388" y="2416250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03DD950-1BF1-F484-856D-D656977FF45F}"/>
              </a:ext>
            </a:extLst>
          </p:cNvPr>
          <p:cNvSpPr/>
          <p:nvPr/>
        </p:nvSpPr>
        <p:spPr>
          <a:xfrm>
            <a:off x="12506518" y="2426740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831DC2E-FC98-B4B7-4E44-D69D86A4F4A9}"/>
              </a:ext>
            </a:extLst>
          </p:cNvPr>
          <p:cNvSpPr/>
          <p:nvPr/>
        </p:nvSpPr>
        <p:spPr>
          <a:xfrm>
            <a:off x="13085617" y="2416250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F49A2D8-6492-28FF-7053-55F09E4C9EFA}"/>
              </a:ext>
            </a:extLst>
          </p:cNvPr>
          <p:cNvSpPr/>
          <p:nvPr/>
        </p:nvSpPr>
        <p:spPr>
          <a:xfrm>
            <a:off x="13814747" y="24267402"/>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D106B0DA-76D1-4A74-1128-0F20DCF11A17}"/>
              </a:ext>
            </a:extLst>
          </p:cNvPr>
          <p:cNvCxnSpPr>
            <a:cxnSpLocks/>
          </p:cNvCxnSpPr>
          <p:nvPr/>
        </p:nvCxnSpPr>
        <p:spPr>
          <a:xfrm>
            <a:off x="9374432" y="24779037"/>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F830AC3E-9D0A-379A-6388-3C8DB898065C}"/>
              </a:ext>
            </a:extLst>
          </p:cNvPr>
          <p:cNvCxnSpPr>
            <a:cxnSpLocks/>
          </p:cNvCxnSpPr>
          <p:nvPr/>
        </p:nvCxnSpPr>
        <p:spPr>
          <a:xfrm>
            <a:off x="10753488" y="24779037"/>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7A843F47-70ED-CB37-6EC5-492ED55FD391}"/>
              </a:ext>
            </a:extLst>
          </p:cNvPr>
          <p:cNvCxnSpPr>
            <a:cxnSpLocks/>
          </p:cNvCxnSpPr>
          <p:nvPr/>
        </p:nvCxnSpPr>
        <p:spPr>
          <a:xfrm flipH="1">
            <a:off x="11475599" y="24779037"/>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EFE69050-6D13-2C31-42F3-94988F53C039}"/>
              </a:ext>
            </a:extLst>
          </p:cNvPr>
          <p:cNvCxnSpPr>
            <a:cxnSpLocks/>
          </p:cNvCxnSpPr>
          <p:nvPr/>
        </p:nvCxnSpPr>
        <p:spPr>
          <a:xfrm flipH="1">
            <a:off x="11903726" y="24779036"/>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2" name="Rectangle 101">
            <a:extLst>
              <a:ext uri="{FF2B5EF4-FFF2-40B4-BE49-F238E27FC236}">
                <a16:creationId xmlns:a16="http://schemas.microsoft.com/office/drawing/2014/main" id="{2041B646-0BF3-D9A0-9050-353E177F14DE}"/>
              </a:ext>
            </a:extLst>
          </p:cNvPr>
          <p:cNvSpPr/>
          <p:nvPr/>
        </p:nvSpPr>
        <p:spPr>
          <a:xfrm>
            <a:off x="12149562" y="2584916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4BC1D01-1F09-62B3-5A2F-2677163F0374}"/>
              </a:ext>
            </a:extLst>
          </p:cNvPr>
          <p:cNvSpPr/>
          <p:nvPr/>
        </p:nvSpPr>
        <p:spPr>
          <a:xfrm>
            <a:off x="12446900" y="2584417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3975D0E-182A-295F-7F6D-3CE028854164}"/>
              </a:ext>
            </a:extLst>
          </p:cNvPr>
          <p:cNvSpPr/>
          <p:nvPr/>
        </p:nvSpPr>
        <p:spPr>
          <a:xfrm>
            <a:off x="12757824" y="2584105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3614B179-7B26-1E7B-C6D5-220C5F6C5573}"/>
              </a:ext>
            </a:extLst>
          </p:cNvPr>
          <p:cNvSpPr txBox="1"/>
          <p:nvPr/>
        </p:nvSpPr>
        <p:spPr>
          <a:xfrm>
            <a:off x="7717240" y="26184263"/>
            <a:ext cx="1721960" cy="477054"/>
          </a:xfrm>
          <a:prstGeom prst="rect">
            <a:avLst/>
          </a:prstGeom>
          <a:solidFill>
            <a:schemeClr val="bg1"/>
          </a:solidFill>
        </p:spPr>
        <p:txBody>
          <a:bodyPr wrap="square" rtlCol="0">
            <a:spAutoFit/>
          </a:bodyPr>
          <a:lstStyle/>
          <a:p>
            <a:pPr algn="ctr"/>
            <a:r>
              <a:rPr lang="en-US" sz="2500">
                <a:latin typeface="Open Sans" panose="020B0606030504020204" pitchFamily="34" charset="0"/>
                <a:ea typeface="Open Sans" panose="020B0606030504020204" pitchFamily="34" charset="0"/>
                <a:cs typeface="Open Sans" panose="020B0606030504020204" pitchFamily="34" charset="0"/>
              </a:rPr>
              <a:t>Allgather</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16" name="Oval 115">
            <a:extLst>
              <a:ext uri="{FF2B5EF4-FFF2-40B4-BE49-F238E27FC236}">
                <a16:creationId xmlns:a16="http://schemas.microsoft.com/office/drawing/2014/main" id="{DD4E3982-193E-22AC-DD96-23EEBEC3B070}"/>
              </a:ext>
            </a:extLst>
          </p:cNvPr>
          <p:cNvSpPr/>
          <p:nvPr/>
        </p:nvSpPr>
        <p:spPr>
          <a:xfrm>
            <a:off x="11144551" y="28322161"/>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5E49BC4-012C-E323-3641-33F6F08F0603}"/>
              </a:ext>
            </a:extLst>
          </p:cNvPr>
          <p:cNvSpPr/>
          <p:nvPr/>
        </p:nvSpPr>
        <p:spPr>
          <a:xfrm>
            <a:off x="11873681" y="28427059"/>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0DFBA39-26A5-9D71-94B5-46E5EB912BE9}"/>
              </a:ext>
            </a:extLst>
          </p:cNvPr>
          <p:cNvSpPr/>
          <p:nvPr/>
        </p:nvSpPr>
        <p:spPr>
          <a:xfrm>
            <a:off x="8942749" y="2674850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35F1016-ED37-F677-FBB5-69BA82C02B36}"/>
              </a:ext>
            </a:extLst>
          </p:cNvPr>
          <p:cNvSpPr/>
          <p:nvPr/>
        </p:nvSpPr>
        <p:spPr>
          <a:xfrm>
            <a:off x="9671879" y="2685340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AEE113A-F418-6B17-5FD2-9133C5C08355}"/>
              </a:ext>
            </a:extLst>
          </p:cNvPr>
          <p:cNvSpPr/>
          <p:nvPr/>
        </p:nvSpPr>
        <p:spPr>
          <a:xfrm>
            <a:off x="10379747" y="2675133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45D075B-CDB1-511A-48C1-2489DA8299B6}"/>
              </a:ext>
            </a:extLst>
          </p:cNvPr>
          <p:cNvSpPr/>
          <p:nvPr/>
        </p:nvSpPr>
        <p:spPr>
          <a:xfrm>
            <a:off x="11108877" y="26856230"/>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E5F3368-1B98-DB9C-D082-0DCD1F12F90E}"/>
              </a:ext>
            </a:extLst>
          </p:cNvPr>
          <p:cNvSpPr/>
          <p:nvPr/>
        </p:nvSpPr>
        <p:spPr>
          <a:xfrm>
            <a:off x="11798845" y="2674850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BE17ECF-966F-5D66-3A8A-19DD0551DB0B}"/>
              </a:ext>
            </a:extLst>
          </p:cNvPr>
          <p:cNvSpPr/>
          <p:nvPr/>
        </p:nvSpPr>
        <p:spPr>
          <a:xfrm>
            <a:off x="12527975" y="26853401"/>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ED23D8B-4546-ECD0-4F89-6BD04030E467}"/>
              </a:ext>
            </a:extLst>
          </p:cNvPr>
          <p:cNvSpPr/>
          <p:nvPr/>
        </p:nvSpPr>
        <p:spPr>
          <a:xfrm>
            <a:off x="13107074" y="2674850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0FA37CF5-D9B0-A75F-4ED7-7CB2BD6AE5FB}"/>
              </a:ext>
            </a:extLst>
          </p:cNvPr>
          <p:cNvSpPr/>
          <p:nvPr/>
        </p:nvSpPr>
        <p:spPr>
          <a:xfrm>
            <a:off x="13836204" y="2685340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C06E4D94-1926-965A-4017-5903E40B9275}"/>
              </a:ext>
            </a:extLst>
          </p:cNvPr>
          <p:cNvCxnSpPr>
            <a:cxnSpLocks/>
          </p:cNvCxnSpPr>
          <p:nvPr/>
        </p:nvCxnSpPr>
        <p:spPr>
          <a:xfrm>
            <a:off x="9395889" y="27365036"/>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3EDE3CB5-F887-518E-AFA0-39B86C148F70}"/>
              </a:ext>
            </a:extLst>
          </p:cNvPr>
          <p:cNvCxnSpPr>
            <a:cxnSpLocks/>
          </p:cNvCxnSpPr>
          <p:nvPr/>
        </p:nvCxnSpPr>
        <p:spPr>
          <a:xfrm>
            <a:off x="10774945" y="27365036"/>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Straight Arrow Connector 131">
            <a:extLst>
              <a:ext uri="{FF2B5EF4-FFF2-40B4-BE49-F238E27FC236}">
                <a16:creationId xmlns:a16="http://schemas.microsoft.com/office/drawing/2014/main" id="{9BDA7C45-88FD-FF12-76AB-A5DB96976131}"/>
              </a:ext>
            </a:extLst>
          </p:cNvPr>
          <p:cNvCxnSpPr>
            <a:cxnSpLocks/>
          </p:cNvCxnSpPr>
          <p:nvPr/>
        </p:nvCxnSpPr>
        <p:spPr>
          <a:xfrm flipH="1">
            <a:off x="11497056" y="27365036"/>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DB42969E-5747-87C2-36CD-A829088801A2}"/>
              </a:ext>
            </a:extLst>
          </p:cNvPr>
          <p:cNvCxnSpPr>
            <a:cxnSpLocks/>
          </p:cNvCxnSpPr>
          <p:nvPr/>
        </p:nvCxnSpPr>
        <p:spPr>
          <a:xfrm flipH="1">
            <a:off x="11925183" y="27365035"/>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4" name="Rectangle 133">
            <a:extLst>
              <a:ext uri="{FF2B5EF4-FFF2-40B4-BE49-F238E27FC236}">
                <a16:creationId xmlns:a16="http://schemas.microsoft.com/office/drawing/2014/main" id="{33555E1C-9A5A-6D7D-92C4-A4BD1BBC9FCA}"/>
              </a:ext>
            </a:extLst>
          </p:cNvPr>
          <p:cNvSpPr/>
          <p:nvPr/>
        </p:nvSpPr>
        <p:spPr>
          <a:xfrm>
            <a:off x="12171019" y="28435166"/>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FB2F937-8151-740D-E546-B1D8435BB5DF}"/>
              </a:ext>
            </a:extLst>
          </p:cNvPr>
          <p:cNvSpPr/>
          <p:nvPr/>
        </p:nvSpPr>
        <p:spPr>
          <a:xfrm>
            <a:off x="12468357" y="28430177"/>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4CA917B-BEBF-612F-9108-7FC8655620B9}"/>
              </a:ext>
            </a:extLst>
          </p:cNvPr>
          <p:cNvSpPr/>
          <p:nvPr/>
        </p:nvSpPr>
        <p:spPr>
          <a:xfrm>
            <a:off x="12779281" y="28427058"/>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3301</Words>
  <Application>Microsoft Macintosh PowerPoint</Application>
  <PresentationFormat>Custom</PresentationFormat>
  <Paragraphs>263</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Quattrocento Sans</vt:lpstr>
      <vt:lpstr>Encode Sans</vt:lpstr>
      <vt:lpstr>Arial</vt:lpstr>
      <vt:lpstr>Open Sans</vt:lpstr>
      <vt:lpstr>Calibri</vt:lpstr>
      <vt:lpstr>Cambria Math</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Chandler Simon</dc:creator>
  <cp:lastModifiedBy>Tommy H. Nguyen</cp:lastModifiedBy>
  <cp:revision>7</cp:revision>
  <dcterms:created xsi:type="dcterms:W3CDTF">2020-01-03T22:24:30Z</dcterms:created>
  <dcterms:modified xsi:type="dcterms:W3CDTF">2023-05-21T08:09:19Z</dcterms:modified>
</cp:coreProperties>
</file>